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FC00FC"/>
    <a:srgbClr val="BBBB00"/>
    <a:srgbClr val="C200C2"/>
    <a:srgbClr val="9000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 showOutlineIcons="0">
    <p:restoredLeft sz="15598" autoAdjust="0"/>
    <p:restoredTop sz="76563" autoAdjust="0"/>
  </p:normalViewPr>
  <p:slideViewPr>
    <p:cSldViewPr snapToObjects="1">
      <p:cViewPr>
        <p:scale>
          <a:sx n="75" d="100"/>
          <a:sy n="75" d="100"/>
        </p:scale>
        <p:origin x="-130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B2F1B-9F3B-3448-9AA8-8DDC16173815}" type="datetimeFigureOut">
              <a:rPr lang="en-US" smtClean="0"/>
              <a:t>7/24/11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36F8B-5FF2-774B-89E1-381DF05684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36F8B-5FF2-774B-89E1-381DF056842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36F8B-5FF2-774B-89E1-381DF056842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36F8B-5FF2-774B-89E1-381DF056842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36F8B-5FF2-774B-89E1-381DF056842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diagram of the different components that make up the basal ganglia. There is a direct pathway and an indirect pathway. The positive and negative signs represent excitatory and inhibitory signals respectively. The direct pathway receives a signal from the </a:t>
            </a:r>
            <a:r>
              <a:rPr lang="en-US" baseline="0" dirty="0" err="1" smtClean="0"/>
              <a:t>cortexwhich</a:t>
            </a:r>
            <a:r>
              <a:rPr lang="en-US" baseline="0" dirty="0" smtClean="0"/>
              <a:t> then </a:t>
            </a:r>
            <a:r>
              <a:rPr lang="en-US" baseline="0" dirty="0" err="1" smtClean="0"/>
              <a:t>ultimitely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disinhibits</a:t>
            </a:r>
            <a:r>
              <a:rPr lang="en-US" baseline="0" dirty="0" smtClean="0"/>
              <a:t> the thalamus which at rest is usually inhibited – so the thalamus sends the signal to the motor cortex.  The indirect pathway modulates the </a:t>
            </a:r>
            <a:r>
              <a:rPr lang="en-US" baseline="0" dirty="0" err="1" smtClean="0"/>
              <a:t>disinhibition</a:t>
            </a:r>
            <a:r>
              <a:rPr lang="en-US" baseline="0" dirty="0" smtClean="0"/>
              <a:t> actions of the direct pathway and this pathway is what is disrupted in </a:t>
            </a:r>
            <a:r>
              <a:rPr lang="en-US" baseline="0" dirty="0" err="1" smtClean="0"/>
              <a:t>parkinsons</a:t>
            </a:r>
            <a:r>
              <a:rPr lang="en-US" baseline="0" dirty="0" smtClean="0"/>
              <a:t>.   On the last slide I said that we know in PD is </a:t>
            </a:r>
            <a:r>
              <a:rPr lang="en-US" baseline="0" dirty="0" err="1" smtClean="0"/>
              <a:t>caued</a:t>
            </a:r>
            <a:r>
              <a:rPr lang="en-US" baseline="0" dirty="0" smtClean="0"/>
              <a:t> by the death of </a:t>
            </a:r>
            <a:r>
              <a:rPr lang="en-US" baseline="0" dirty="0" err="1" smtClean="0"/>
              <a:t>dopaminergic</a:t>
            </a:r>
            <a:r>
              <a:rPr lang="en-US" baseline="0" dirty="0" smtClean="0"/>
              <a:t> neurons in </a:t>
            </a:r>
            <a:r>
              <a:rPr lang="en-US" baseline="0" dirty="0" err="1" smtClean="0"/>
              <a:t>shte</a:t>
            </a:r>
            <a:r>
              <a:rPr lang="en-US" baseline="0" dirty="0" smtClean="0"/>
              <a:t> SNPC. Since these inputs are now diminished in PD ( </a:t>
            </a:r>
            <a:r>
              <a:rPr lang="en-US" baseline="0" dirty="0" err="1" smtClean="0"/>
              <a:t>representeed</a:t>
            </a:r>
            <a:r>
              <a:rPr lang="en-US" baseline="0" dirty="0" smtClean="0"/>
              <a:t> by the dashed lines) it makes it more difficult to generate the </a:t>
            </a:r>
            <a:r>
              <a:rPr lang="en-US" baseline="0" dirty="0" err="1" smtClean="0"/>
              <a:t>inihibition</a:t>
            </a:r>
            <a:r>
              <a:rPr lang="en-US" baseline="0" dirty="0" smtClean="0"/>
              <a:t> from the caudate and the </a:t>
            </a:r>
            <a:r>
              <a:rPr lang="en-US" baseline="0" dirty="0" err="1" smtClean="0"/>
              <a:t>putamen</a:t>
            </a:r>
            <a:r>
              <a:rPr lang="en-US" baseline="0" dirty="0" smtClean="0"/>
              <a:t>.  This now ultimately enhances the inhibition on the thalamus so no signal is being sent.  This is because now the </a:t>
            </a:r>
            <a:r>
              <a:rPr lang="en-US" baseline="0" dirty="0" err="1" smtClean="0"/>
              <a:t>subthalamic</a:t>
            </a:r>
            <a:r>
              <a:rPr lang="en-US" baseline="0" dirty="0" smtClean="0"/>
              <a:t> nucleus can send an excitatory signal when there shouldn’t be one.  The article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presenting concentrates on that excitatory connection between the STN and the </a:t>
            </a:r>
            <a:r>
              <a:rPr lang="en-US" baseline="0" dirty="0" err="1" smtClean="0"/>
              <a:t>SNPr</a:t>
            </a:r>
            <a:r>
              <a:rPr lang="en-US" baseline="0" dirty="0" smtClean="0"/>
              <a:t> which you could imagine is </a:t>
            </a:r>
            <a:r>
              <a:rPr lang="en-US" baseline="0" dirty="0" err="1" smtClean="0"/>
              <a:t>whre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Gpe</a:t>
            </a:r>
            <a:r>
              <a:rPr lang="en-US" baseline="0" dirty="0" smtClean="0"/>
              <a:t> is.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36F8B-5FF2-774B-89E1-381DF056842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2.These enzymes are all involved in the biosynthetic pathway for dopamine.</a:t>
            </a:r>
          </a:p>
          <a:p>
            <a:pPr lvl="1"/>
            <a:r>
              <a:rPr lang="en-US" dirty="0" smtClean="0"/>
              <a:t>3. The study resulted in an increase level of dopamine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36F8B-5FF2-774B-89E1-381DF056842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 smtClean="0"/>
              <a:t>GFP and GAD67</a:t>
            </a:r>
          </a:p>
          <a:p>
            <a:pPr lvl="2">
              <a:buNone/>
            </a:pPr>
            <a:r>
              <a:rPr lang="en-US" dirty="0" smtClean="0"/>
              <a:t> filled the entire cell </a:t>
            </a:r>
          </a:p>
          <a:p>
            <a:pPr lvl="2">
              <a:buNone/>
            </a:pPr>
            <a:r>
              <a:rPr lang="en-US" dirty="0" smtClean="0"/>
              <a:t>Body</a:t>
            </a:r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GAD65 had a nuclear</a:t>
            </a:r>
          </a:p>
          <a:p>
            <a:pPr lvl="2">
              <a:buNone/>
            </a:pPr>
            <a:r>
              <a:rPr lang="en-US" dirty="0" smtClean="0"/>
              <a:t>halo in the neurons </a:t>
            </a:r>
          </a:p>
          <a:p>
            <a:pPr lvl="2">
              <a:buNone/>
            </a:pPr>
            <a:r>
              <a:rPr lang="en-US" dirty="0" smtClean="0"/>
              <a:t>with a membrane-</a:t>
            </a:r>
          </a:p>
          <a:p>
            <a:pPr lvl="2">
              <a:buNone/>
            </a:pPr>
            <a:r>
              <a:rPr lang="en-US" dirty="0" smtClean="0"/>
              <a:t>bound enzyme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36F8B-5FF2-774B-89E1-381DF0568428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microdialysis is the only sampling technique that can continuously monit</a:t>
            </a:r>
            <a:r>
              <a:rPr lang="en-US" dirty="0" smtClean="0"/>
              <a:t>or </a:t>
            </a:r>
            <a:r>
              <a:rPr dirty="0" smtClean="0"/>
              <a:t>concentrations</a:t>
            </a:r>
            <a:r>
              <a:rPr lang="en-US" dirty="0" smtClean="0"/>
              <a:t> in any tissue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36F8B-5FF2-774B-89E1-381DF056842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normally excitatory </a:t>
            </a:r>
            <a:r>
              <a:rPr lang="en-US" dirty="0" err="1" smtClean="0">
                <a:sym typeface="Wingdings"/>
              </a:rPr>
              <a:t>glutaminergic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synapsis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SNr</a:t>
            </a:r>
            <a:endParaRPr lang="en-US" dirty="0" smtClean="0">
              <a:sym typeface="Wingdings"/>
            </a:endParaRP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ym typeface="Wingdings"/>
            </a:endParaRP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Makes sense since there is no GAD expression so the synapse is still excitatory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36F8B-5FF2-774B-89E1-381DF056842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410-1630-8143-8E13-B9213276717C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410-1630-8143-8E13-B9213276717C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8680-FB38-FE47-A890-6A96D8234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410-1630-8143-8E13-B9213276717C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8680-FB38-FE47-A890-6A96D8234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410-1630-8143-8E13-B9213276717C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8680-FB38-FE47-A890-6A96D8234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410-1630-8143-8E13-B9213276717C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8680-FB38-FE47-A890-6A96D8234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410-1630-8143-8E13-B9213276717C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8680-FB38-FE47-A890-6A96D8234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410-1630-8143-8E13-B9213276717C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8680-FB38-FE47-A890-6A96D8234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410-1630-8143-8E13-B9213276717C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8680-FB38-FE47-A890-6A96D8234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410-1630-8143-8E13-B9213276717C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8680-FB38-FE47-A890-6A96D8234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410-1630-8143-8E13-B9213276717C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410-1630-8143-8E13-B9213276717C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CC8680-FB38-FE47-A890-6A96D8234C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E1D410-1630-8143-8E13-B9213276717C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CC8680-FB38-FE47-A890-6A96D8234C3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3048000"/>
            <a:ext cx="7851648" cy="1828800"/>
          </a:xfrm>
        </p:spPr>
        <p:txBody>
          <a:bodyPr/>
          <a:lstStyle/>
          <a:p>
            <a:r>
              <a:rPr lang="en-US" dirty="0" err="1" smtClean="0"/>
              <a:t>Subthalamic</a:t>
            </a:r>
            <a:r>
              <a:rPr lang="en-US" dirty="0" smtClean="0"/>
              <a:t> GAD Gene Therapy in a Parkinson’s Disease Rat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352" y="5105400"/>
            <a:ext cx="7854696" cy="1752600"/>
          </a:xfrm>
        </p:spPr>
        <p:txBody>
          <a:bodyPr/>
          <a:lstStyle/>
          <a:p>
            <a:r>
              <a:rPr lang="en-US" dirty="0" err="1" smtClean="0"/>
              <a:t>Jia</a:t>
            </a:r>
            <a:r>
              <a:rPr lang="en-US" dirty="0" smtClean="0"/>
              <a:t> </a:t>
            </a:r>
            <a:r>
              <a:rPr lang="en-US" dirty="0" err="1" smtClean="0"/>
              <a:t>Luo,Michael</a:t>
            </a:r>
            <a:r>
              <a:rPr lang="en-US" dirty="0" smtClean="0"/>
              <a:t> G. </a:t>
            </a:r>
            <a:r>
              <a:rPr lang="en-US" dirty="0" err="1" smtClean="0"/>
              <a:t>Kaplitt</a:t>
            </a:r>
            <a:r>
              <a:rPr lang="en-US" dirty="0" smtClean="0"/>
              <a:t>, Helen L. Fitzsimons, David S. </a:t>
            </a:r>
            <a:r>
              <a:rPr lang="en-US" dirty="0" err="1" smtClean="0"/>
              <a:t>Zuzga</a:t>
            </a:r>
            <a:r>
              <a:rPr lang="en-US" dirty="0" smtClean="0"/>
              <a:t>, </a:t>
            </a:r>
            <a:r>
              <a:rPr lang="en-US" dirty="0" err="1" smtClean="0"/>
              <a:t>Yuhong</a:t>
            </a:r>
            <a:r>
              <a:rPr lang="en-US" dirty="0" smtClean="0"/>
              <a:t> </a:t>
            </a:r>
            <a:r>
              <a:rPr lang="en-US" dirty="0" err="1" smtClean="0"/>
              <a:t>Liu,Michael</a:t>
            </a:r>
            <a:r>
              <a:rPr lang="en-US" dirty="0" smtClean="0"/>
              <a:t> L. </a:t>
            </a:r>
            <a:r>
              <a:rPr lang="en-US" dirty="0" err="1" smtClean="0"/>
              <a:t>Oshinsky</a:t>
            </a:r>
            <a:r>
              <a:rPr lang="en-US" dirty="0" smtClean="0"/>
              <a:t>, Matthew J. During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BBB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2849880"/>
          </a:xfrm>
        </p:spPr>
        <p:txBody>
          <a:bodyPr/>
          <a:lstStyle/>
          <a:p>
            <a:r>
              <a:rPr lang="en-US" dirty="0" smtClean="0"/>
              <a:t>How were the STN neurons induced to express GAD?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BBB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77000"/>
          </a:xfrm>
        </p:spPr>
        <p:txBody>
          <a:bodyPr/>
          <a:lstStyle/>
          <a:p>
            <a:r>
              <a:rPr lang="en-US" dirty="0" err="1" smtClean="0"/>
              <a:t>rAAV</a:t>
            </a:r>
            <a:r>
              <a:rPr lang="en-US" dirty="0" smtClean="0"/>
              <a:t> ( recombinant </a:t>
            </a:r>
            <a:r>
              <a:rPr lang="en-US" dirty="0" err="1" smtClean="0"/>
              <a:t>adeno</a:t>
            </a:r>
            <a:r>
              <a:rPr lang="en-US" dirty="0" smtClean="0"/>
              <a:t>-associated virus) to </a:t>
            </a:r>
            <a:r>
              <a:rPr lang="en-US" dirty="0" err="1" smtClean="0"/>
              <a:t>transduce</a:t>
            </a:r>
            <a:r>
              <a:rPr lang="en-US" dirty="0" smtClean="0"/>
              <a:t> the neurons</a:t>
            </a:r>
          </a:p>
          <a:p>
            <a:endParaRPr lang="en-US" dirty="0" smtClean="0"/>
          </a:p>
          <a:p>
            <a:r>
              <a:rPr lang="en-US" dirty="0" smtClean="0"/>
              <a:t>Why this vector?</a:t>
            </a:r>
          </a:p>
          <a:p>
            <a:pPr lvl="1"/>
            <a:r>
              <a:rPr lang="en-US" dirty="0" smtClean="0"/>
              <a:t>stable gene transfer</a:t>
            </a:r>
          </a:p>
          <a:p>
            <a:pPr lvl="1"/>
            <a:r>
              <a:rPr lang="en-US" dirty="0" smtClean="0"/>
              <a:t>Highly efficient</a:t>
            </a:r>
          </a:p>
          <a:p>
            <a:pPr lvl="1"/>
            <a:r>
              <a:rPr lang="en-US" dirty="0" smtClean="0"/>
              <a:t>Minimal inflammatory and immunological responses</a:t>
            </a:r>
          </a:p>
          <a:p>
            <a:endParaRPr lang="en-US" dirty="0" smtClean="0"/>
          </a:p>
          <a:p>
            <a:r>
              <a:rPr lang="en-US" dirty="0" smtClean="0"/>
              <a:t>GABA  can be generated by two </a:t>
            </a:r>
            <a:r>
              <a:rPr lang="en-US" dirty="0" err="1" smtClean="0"/>
              <a:t>isoforms</a:t>
            </a:r>
            <a:r>
              <a:rPr lang="en-US" dirty="0" smtClean="0"/>
              <a:t> of GAD, GAD65 and GAD67.</a:t>
            </a:r>
          </a:p>
          <a:p>
            <a:endParaRPr lang="en-US" dirty="0" smtClean="0"/>
          </a:p>
          <a:p>
            <a:r>
              <a:rPr lang="en-US" dirty="0" smtClean="0"/>
              <a:t>Generated multiple vectors containing GAD65 and GAD67 </a:t>
            </a:r>
            <a:r>
              <a:rPr lang="en-US" dirty="0" err="1" smtClean="0"/>
              <a:t>cDNA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Used the CBA promoter and a woodchuck </a:t>
            </a:r>
            <a:r>
              <a:rPr lang="en-US" dirty="0" err="1" smtClean="0"/>
              <a:t>hepatitits</a:t>
            </a:r>
            <a:r>
              <a:rPr lang="en-US" dirty="0" smtClean="0"/>
              <a:t> virus </a:t>
            </a:r>
            <a:r>
              <a:rPr lang="en-US" dirty="0" err="1" smtClean="0"/>
              <a:t>postregulatory</a:t>
            </a:r>
            <a:r>
              <a:rPr lang="en-US" dirty="0" smtClean="0"/>
              <a:t> element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BBB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Functional expression of </a:t>
            </a:r>
            <a:r>
              <a:rPr lang="en-US" dirty="0" err="1" smtClean="0"/>
              <a:t>transgene</a:t>
            </a:r>
            <a:r>
              <a:rPr lang="en-US" dirty="0" smtClean="0"/>
              <a:t> confirmed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/>
          <a:lstStyle/>
          <a:p>
            <a:r>
              <a:rPr lang="en-US" dirty="0" smtClean="0"/>
              <a:t>Mouse neural cells (C17.2) were </a:t>
            </a:r>
            <a:r>
              <a:rPr lang="en-US" dirty="0" err="1" smtClean="0"/>
              <a:t>transduced</a:t>
            </a:r>
            <a:r>
              <a:rPr lang="en-US" dirty="0" smtClean="0"/>
              <a:t> with both of the </a:t>
            </a:r>
            <a:r>
              <a:rPr lang="en-US" dirty="0" err="1" smtClean="0"/>
              <a:t>isoforms</a:t>
            </a:r>
            <a:r>
              <a:rPr lang="en-US" dirty="0" smtClean="0"/>
              <a:t> of GAD</a:t>
            </a:r>
          </a:p>
          <a:p>
            <a:endParaRPr lang="en-US" dirty="0" smtClean="0"/>
          </a:p>
          <a:p>
            <a:r>
              <a:rPr lang="en-US" dirty="0" smtClean="0"/>
              <a:t>Expression confirmed by </a:t>
            </a:r>
            <a:r>
              <a:rPr lang="en-US" dirty="0" err="1" smtClean="0"/>
              <a:t>immunocytochemistry</a:t>
            </a:r>
            <a:endParaRPr lang="en-US" dirty="0" smtClean="0"/>
          </a:p>
          <a:p>
            <a:pPr lvl="1"/>
            <a:r>
              <a:rPr lang="en-US" dirty="0" smtClean="0"/>
              <a:t>Antibodies were specific to GAD65, GAD67, GABA</a:t>
            </a:r>
          </a:p>
          <a:p>
            <a:pPr lvl="1"/>
            <a:r>
              <a:rPr lang="en-US" dirty="0" smtClean="0"/>
              <a:t>Remember : GAD converts glutamate to GABA so an excitatory neurotransmitter to an inhibitory neurotransmitter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HPLC (high-performance liquid chromatography) used to measure GABA release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BBB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584755" cy="6096000"/>
          </a:xfrm>
        </p:spPr>
        <p:txBody>
          <a:bodyPr/>
          <a:lstStyle/>
          <a:p>
            <a:r>
              <a:rPr lang="en-US" dirty="0" smtClean="0"/>
              <a:t>Adult male rats were injected with either GAD65, GAD67 or a control GFP vectors into their left </a:t>
            </a:r>
            <a:r>
              <a:rPr lang="en-US" dirty="0" smtClean="0"/>
              <a:t>STN</a:t>
            </a:r>
          </a:p>
          <a:p>
            <a:endParaRPr lang="en-US" dirty="0" smtClean="0"/>
          </a:p>
          <a:p>
            <a:r>
              <a:rPr lang="en-US" dirty="0" smtClean="0"/>
              <a:t>Determined </a:t>
            </a:r>
            <a:r>
              <a:rPr lang="en-US" dirty="0" smtClean="0"/>
              <a:t>expression of </a:t>
            </a:r>
            <a:r>
              <a:rPr lang="en-US" dirty="0" err="1" smtClean="0"/>
              <a:t>transgene</a:t>
            </a:r>
            <a:r>
              <a:rPr lang="en-US" dirty="0" smtClean="0"/>
              <a:t> 5 months after the </a:t>
            </a:r>
            <a:r>
              <a:rPr lang="en-US" dirty="0" smtClean="0"/>
              <a:t>injections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Results: expression</a:t>
            </a:r>
            <a:r>
              <a:rPr lang="en-US" dirty="0" smtClean="0"/>
              <a:t> was isolated in the STN </a:t>
            </a:r>
            <a:r>
              <a:rPr lang="en-US" dirty="0" smtClean="0"/>
              <a:t>for all </a:t>
            </a:r>
            <a:r>
              <a:rPr lang="en-US" dirty="0" err="1" smtClean="0"/>
              <a:t>transgenes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755" y="228600"/>
            <a:ext cx="5559245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45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Testing the hypothesis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4588"/>
            <a:ext cx="8229600" cy="5963412"/>
          </a:xfrm>
        </p:spPr>
        <p:txBody>
          <a:bodyPr/>
          <a:lstStyle/>
          <a:p>
            <a:r>
              <a:rPr lang="en-US" dirty="0" smtClean="0"/>
              <a:t>Control – </a:t>
            </a:r>
            <a:r>
              <a:rPr lang="en-US" dirty="0" err="1" smtClean="0"/>
              <a:t>unlesioned</a:t>
            </a:r>
            <a:r>
              <a:rPr lang="en-US" dirty="0" smtClean="0"/>
              <a:t> rats </a:t>
            </a:r>
          </a:p>
          <a:p>
            <a:r>
              <a:rPr lang="en-US" dirty="0" smtClean="0"/>
              <a:t>6-OHDA-lesioned </a:t>
            </a:r>
            <a:r>
              <a:rPr lang="en-US" dirty="0" err="1" smtClean="0"/>
              <a:t>parkinsonian</a:t>
            </a:r>
            <a:r>
              <a:rPr lang="en-US" dirty="0" smtClean="0"/>
              <a:t> rats received</a:t>
            </a:r>
          </a:p>
          <a:p>
            <a:pPr lvl="1"/>
            <a:r>
              <a:rPr lang="en-US" dirty="0" smtClean="0"/>
              <a:t>GAD65, GAD67, GFP, or saline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Used </a:t>
            </a:r>
            <a:r>
              <a:rPr lang="en-US" dirty="0" err="1" smtClean="0"/>
              <a:t>Microdialysis</a:t>
            </a:r>
            <a:r>
              <a:rPr lang="en-US" dirty="0" smtClean="0"/>
              <a:t> and </a:t>
            </a:r>
            <a:r>
              <a:rPr lang="en-US" dirty="0" err="1" smtClean="0"/>
              <a:t>electorphysiology</a:t>
            </a:r>
            <a:r>
              <a:rPr lang="en-US" dirty="0" smtClean="0"/>
              <a:t> -- electrode STN, probes </a:t>
            </a:r>
            <a:r>
              <a:rPr lang="en-US" dirty="0" err="1" smtClean="0"/>
              <a:t>SNr</a:t>
            </a:r>
            <a:r>
              <a:rPr lang="en-US" dirty="0" smtClean="0"/>
              <a:t> (</a:t>
            </a:r>
            <a:r>
              <a:rPr lang="en-US" dirty="0" err="1" smtClean="0"/>
              <a:t>Substantia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r>
              <a:rPr lang="en-US" dirty="0" smtClean="0"/>
              <a:t> pars </a:t>
            </a:r>
            <a:r>
              <a:rPr lang="en-US" dirty="0" err="1" smtClean="0"/>
              <a:t>reticulata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Remember</a:t>
            </a:r>
            <a:r>
              <a:rPr lang="en-US" dirty="0" smtClean="0"/>
              <a:t>: the STN neurons has its’ excitatory dendrite terminals on the </a:t>
            </a:r>
            <a:r>
              <a:rPr lang="en-US" dirty="0" err="1" smtClean="0"/>
              <a:t>SNr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Measured GABA and glutamate concentrations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8229600" cy="57828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762000"/>
            <a:ext cx="4572000" cy="5212915"/>
          </a:xfrm>
        </p:spPr>
        <p:txBody>
          <a:bodyPr/>
          <a:lstStyle/>
          <a:p>
            <a:r>
              <a:rPr lang="en-US" dirty="0" smtClean="0"/>
              <a:t>Glutamate </a:t>
            </a:r>
            <a:r>
              <a:rPr lang="en-US" dirty="0" smtClean="0"/>
              <a:t>– light line</a:t>
            </a:r>
          </a:p>
          <a:p>
            <a:r>
              <a:rPr lang="en-US" dirty="0" smtClean="0"/>
              <a:t>GABA – dark line</a:t>
            </a:r>
          </a:p>
          <a:p>
            <a:r>
              <a:rPr lang="en-US" dirty="0" smtClean="0"/>
              <a:t>A-</a:t>
            </a:r>
            <a:r>
              <a:rPr lang="en-US" dirty="0" err="1" smtClean="0"/>
              <a:t>unlesioned</a:t>
            </a:r>
            <a:r>
              <a:rPr lang="en-US" dirty="0" smtClean="0"/>
              <a:t>  D-GAD65</a:t>
            </a:r>
          </a:p>
          <a:p>
            <a:r>
              <a:rPr lang="en-US" dirty="0" smtClean="0"/>
              <a:t>B-saline          E-GAD67</a:t>
            </a:r>
          </a:p>
          <a:p>
            <a:r>
              <a:rPr lang="en-US" dirty="0" smtClean="0"/>
              <a:t>C-GFP </a:t>
            </a:r>
          </a:p>
          <a:p>
            <a:endParaRPr lang="en-US" dirty="0" smtClean="0"/>
          </a:p>
          <a:p>
            <a:r>
              <a:rPr lang="en-US" dirty="0" err="1" smtClean="0"/>
              <a:t>Unlesioned</a:t>
            </a:r>
            <a:r>
              <a:rPr lang="en-US" dirty="0" smtClean="0"/>
              <a:t>, saline, GFP rats – No significant increase in either neurotransmitter </a:t>
            </a:r>
          </a:p>
          <a:p>
            <a:endParaRPr lang="en-US" dirty="0" smtClean="0"/>
          </a:p>
          <a:p>
            <a:r>
              <a:rPr lang="en-US" dirty="0" smtClean="0"/>
              <a:t>GAD65 – 4 fold increase in GABA release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762000" y="2667000"/>
            <a:ext cx="1981200" cy="457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2200870"/>
            <a:ext cx="156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GAD65  GABA INCREASE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2766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Further Testing of the Hypothesis….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Took a subgroup of rats and placed recording electrodes in the STN AND the </a:t>
            </a:r>
            <a:r>
              <a:rPr lang="en-US" dirty="0" err="1" smtClean="0"/>
              <a:t>SNr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r>
              <a:rPr lang="en-US" dirty="0" smtClean="0">
                <a:sym typeface="Wingdings"/>
              </a:rPr>
              <a:t>STN </a:t>
            </a:r>
            <a:r>
              <a:rPr lang="en-US" dirty="0" smtClean="0">
                <a:sym typeface="Wingdings"/>
              </a:rPr>
              <a:t>was stimulated then the </a:t>
            </a:r>
            <a:r>
              <a:rPr lang="en-US" dirty="0" err="1" smtClean="0">
                <a:sym typeface="Wingdings"/>
              </a:rPr>
              <a:t>SNr</a:t>
            </a:r>
            <a:r>
              <a:rPr lang="en-US" dirty="0" smtClean="0">
                <a:sym typeface="Wingdings"/>
              </a:rPr>
              <a:t> cells were recorded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RESULTS:</a:t>
            </a:r>
          </a:p>
          <a:p>
            <a:pPr lvl="1"/>
            <a:r>
              <a:rPr lang="en-US" dirty="0" err="1" smtClean="0">
                <a:sym typeface="Wingdings"/>
              </a:rPr>
              <a:t>Unlesioned</a:t>
            </a:r>
            <a:r>
              <a:rPr lang="en-US" dirty="0" smtClean="0">
                <a:sym typeface="Wingdings"/>
              </a:rPr>
              <a:t> rats – excitatory responses in 74% of </a:t>
            </a:r>
            <a:r>
              <a:rPr lang="en-US" dirty="0" err="1" smtClean="0">
                <a:sym typeface="Wingdings"/>
              </a:rPr>
              <a:t>SNr</a:t>
            </a:r>
            <a:r>
              <a:rPr lang="en-US" dirty="0" smtClean="0">
                <a:sym typeface="Wingdings"/>
              </a:rPr>
              <a:t> cells, 5% inhibitory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GFP </a:t>
            </a:r>
            <a:r>
              <a:rPr lang="en-US" dirty="0" smtClean="0">
                <a:sym typeface="Wingdings"/>
              </a:rPr>
              <a:t>and saline </a:t>
            </a:r>
            <a:r>
              <a:rPr lang="en-US" dirty="0" err="1" smtClean="0">
                <a:sym typeface="Wingdings"/>
              </a:rPr>
              <a:t>parkinsonian</a:t>
            </a:r>
            <a:r>
              <a:rPr lang="en-US" dirty="0" smtClean="0">
                <a:sym typeface="Wingdings"/>
              </a:rPr>
              <a:t> rats – 83% excitatory, 6%, 10% inhibitory respectively </a:t>
            </a:r>
          </a:p>
          <a:p>
            <a:pPr lvl="1"/>
            <a:r>
              <a:rPr lang="en-US" u="heavy" dirty="0" smtClean="0">
                <a:sym typeface="Wingdings"/>
              </a:rPr>
              <a:t>GAD65 – 17% excitatory, 78% inhibitory </a:t>
            </a:r>
          </a:p>
          <a:p>
            <a:pPr lvl="1"/>
            <a:r>
              <a:rPr lang="en-US" dirty="0" smtClean="0">
                <a:sym typeface="Wingdings"/>
              </a:rPr>
              <a:t>GAD67 – 62% excitatory, 33% inhibitory</a:t>
            </a:r>
          </a:p>
          <a:p>
            <a:pPr>
              <a:buNone/>
            </a:pPr>
            <a:endParaRPr lang="en-US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Examined other effects of GAD expression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Carried out a similar experiment with surgery for rats to receive GFP, saline, or GAD </a:t>
            </a:r>
            <a:r>
              <a:rPr lang="en-US" dirty="0" err="1" smtClean="0"/>
              <a:t>isoforms</a:t>
            </a:r>
            <a:endParaRPr lang="en-US" dirty="0" smtClean="0"/>
          </a:p>
          <a:p>
            <a:r>
              <a:rPr lang="en-US" dirty="0" smtClean="0"/>
              <a:t>6-OHDA was injected 3 weeks after surgery the medial forebrain bundle</a:t>
            </a:r>
          </a:p>
          <a:p>
            <a:r>
              <a:rPr lang="en-US" dirty="0" err="1" smtClean="0"/>
              <a:t>Fluorogold</a:t>
            </a:r>
            <a:r>
              <a:rPr lang="en-US" dirty="0" smtClean="0"/>
              <a:t> was injected as well to show neuronal degeneration </a:t>
            </a:r>
          </a:p>
          <a:p>
            <a:r>
              <a:rPr lang="en-US" dirty="0" smtClean="0"/>
              <a:t>RESULTS: GAD65 – 35+/- 14% </a:t>
            </a:r>
            <a:r>
              <a:rPr lang="en-US" dirty="0" err="1" smtClean="0"/>
              <a:t>dopmainergic</a:t>
            </a:r>
            <a:r>
              <a:rPr lang="en-US" dirty="0" smtClean="0"/>
              <a:t> </a:t>
            </a:r>
            <a:r>
              <a:rPr lang="en-US" dirty="0" smtClean="0"/>
              <a:t>neurons </a:t>
            </a:r>
            <a:r>
              <a:rPr lang="en-US" dirty="0" smtClean="0"/>
              <a:t>survived in </a:t>
            </a:r>
            <a:r>
              <a:rPr lang="en-US" dirty="0" err="1" smtClean="0"/>
              <a:t>SNc</a:t>
            </a:r>
            <a:r>
              <a:rPr lang="en-US" dirty="0" smtClean="0"/>
              <a:t> and 80+/-11% survived in VTA ( ventral </a:t>
            </a:r>
            <a:r>
              <a:rPr lang="en-US" dirty="0" err="1" smtClean="0"/>
              <a:t>tegmental</a:t>
            </a:r>
            <a:r>
              <a:rPr lang="en-US" dirty="0" smtClean="0"/>
              <a:t> area- origin of </a:t>
            </a:r>
            <a:r>
              <a:rPr lang="en-US" dirty="0" err="1" smtClean="0"/>
              <a:t>dopaminergic</a:t>
            </a:r>
            <a:r>
              <a:rPr lang="en-US" dirty="0" smtClean="0"/>
              <a:t> cell bodies)</a:t>
            </a:r>
          </a:p>
          <a:p>
            <a:pPr lvl="1"/>
            <a:r>
              <a:rPr lang="en-US" dirty="0" smtClean="0"/>
              <a:t>GAD67- less than 1% survival 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605" y="1371600"/>
            <a:ext cx="3891395" cy="5049520"/>
          </a:xfrm>
        </p:spPr>
        <p:txBody>
          <a:bodyPr/>
          <a:lstStyle/>
          <a:p>
            <a:r>
              <a:rPr lang="en-US" dirty="0" smtClean="0"/>
              <a:t>TH – tyrosine </a:t>
            </a:r>
            <a:r>
              <a:rPr lang="en-US" dirty="0" err="1" smtClean="0"/>
              <a:t>hydorxylase</a:t>
            </a:r>
            <a:endParaRPr lang="en-US" dirty="0" smtClean="0"/>
          </a:p>
          <a:p>
            <a:pPr lvl="1"/>
            <a:r>
              <a:rPr lang="en-US" dirty="0" smtClean="0"/>
              <a:t>Enzyme that catalyzes the conversion L-tyrosine to DOPA</a:t>
            </a:r>
          </a:p>
          <a:p>
            <a:pPr lvl="1"/>
            <a:r>
              <a:rPr lang="en-US" dirty="0" smtClean="0"/>
              <a:t>DOPA is a precursor for Dopamine</a:t>
            </a:r>
          </a:p>
          <a:p>
            <a:endParaRPr lang="en-US" dirty="0" smtClean="0"/>
          </a:p>
          <a:p>
            <a:r>
              <a:rPr lang="en-US" dirty="0" smtClean="0"/>
              <a:t>FG – </a:t>
            </a:r>
            <a:r>
              <a:rPr lang="en-US" dirty="0" err="1" smtClean="0"/>
              <a:t>fluorogold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526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1000" cy="743712"/>
          </a:xfrm>
        </p:spPr>
        <p:txBody>
          <a:bodyPr/>
          <a:lstStyle/>
          <a:p>
            <a:r>
              <a:rPr lang="en-US" dirty="0" smtClean="0"/>
              <a:t>Parkinson’s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Degenerate disease of the nervous system that affects movement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Affects over 50,000 Americans each year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Symptoms: tremors, muscle rigidity, speech change,  bradykinesia (limited movement), gait and balance disturbance, decreased dexterity and coordination, digestion and urinary problems, increased sweating, low blood pressure, muscle and joint cramps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r>
              <a:rPr lang="en-US" dirty="0" smtClean="0"/>
              <a:t>Transfer of the gene GAD into cells in the STN resulted in a phenotype change from excitatory to inhibitory transmission.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GAD65 is the more effective </a:t>
            </a:r>
            <a:r>
              <a:rPr lang="en-US" dirty="0" err="1" smtClean="0"/>
              <a:t>isoform</a:t>
            </a:r>
            <a:endParaRPr lang="en-US" dirty="0" smtClean="0"/>
          </a:p>
          <a:p>
            <a:pPr lvl="1"/>
            <a:r>
              <a:rPr lang="en-US" dirty="0" smtClean="0"/>
              <a:t>GAD67 expressed an intermediate phenotype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GAD65 offers </a:t>
            </a:r>
            <a:r>
              <a:rPr lang="en-US" dirty="0" err="1" smtClean="0"/>
              <a:t>nigral</a:t>
            </a:r>
            <a:r>
              <a:rPr lang="en-US" dirty="0" smtClean="0"/>
              <a:t> </a:t>
            </a:r>
            <a:r>
              <a:rPr lang="en-US" dirty="0" err="1" smtClean="0"/>
              <a:t>neuroprotection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Future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389120"/>
          </a:xfrm>
        </p:spPr>
        <p:txBody>
          <a:bodyPr/>
          <a:lstStyle/>
          <a:p>
            <a:r>
              <a:rPr lang="en-US" dirty="0" smtClean="0"/>
              <a:t>The coupling of GAD gene transfer resulting in an inhibitory network </a:t>
            </a:r>
            <a:r>
              <a:rPr lang="en-US" dirty="0" smtClean="0"/>
              <a:t>and </a:t>
            </a:r>
            <a:r>
              <a:rPr lang="en-US" dirty="0" err="1" smtClean="0"/>
              <a:t>neuroprotection</a:t>
            </a:r>
            <a:r>
              <a:rPr lang="en-US" dirty="0" smtClean="0"/>
              <a:t> can potentially treat Parkinson’s Disease as well as many other neurological conditions that are characterized of having</a:t>
            </a:r>
            <a:r>
              <a:rPr lang="en-US" dirty="0" smtClean="0"/>
              <a:t> over </a:t>
            </a:r>
            <a:r>
              <a:rPr lang="en-US" dirty="0" smtClean="0"/>
              <a:t>expressed excitatory synapses.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38912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Onset: 50-60 years old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Treatment: no known treatment</a:t>
            </a:r>
          </a:p>
          <a:p>
            <a:pPr lvl="1"/>
            <a:r>
              <a:rPr lang="en-US" dirty="0" smtClean="0"/>
              <a:t>Medications are used to relieve symptoms </a:t>
            </a:r>
          </a:p>
          <a:p>
            <a:pPr lvl="2"/>
            <a:r>
              <a:rPr lang="en-US" dirty="0" err="1" smtClean="0"/>
              <a:t>Levadopa</a:t>
            </a:r>
            <a:r>
              <a:rPr lang="en-US" dirty="0" smtClean="0"/>
              <a:t>, MAO B inhibitors, COMT inhibitors</a:t>
            </a:r>
          </a:p>
          <a:p>
            <a:pPr lvl="1"/>
            <a:r>
              <a:rPr lang="en-US" dirty="0" smtClean="0"/>
              <a:t>Surgery is sometimes affective</a:t>
            </a:r>
          </a:p>
          <a:p>
            <a:pPr lvl="2"/>
            <a:r>
              <a:rPr lang="en-US" dirty="0" smtClean="0"/>
              <a:t>Deep brain stimulation</a:t>
            </a:r>
          </a:p>
          <a:p>
            <a:pPr lvl="2"/>
            <a:r>
              <a:rPr lang="en-US" dirty="0" err="1" smtClean="0"/>
              <a:t>Pallidotomy</a:t>
            </a:r>
            <a:endParaRPr lang="en-US" dirty="0" smtClean="0"/>
          </a:p>
          <a:p>
            <a:pPr lvl="2"/>
            <a:r>
              <a:rPr lang="en-US" dirty="0" err="1" smtClean="0"/>
              <a:t>thalamotomy</a:t>
            </a:r>
            <a:endParaRPr lang="en-US" dirty="0" smtClean="0"/>
          </a:p>
          <a:p>
            <a:pPr lvl="1"/>
            <a:r>
              <a:rPr lang="en-US" dirty="0" smtClean="0"/>
              <a:t>Lifestyle adjustments</a:t>
            </a:r>
          </a:p>
          <a:p>
            <a:pPr lvl="2"/>
            <a:r>
              <a:rPr lang="en-US" dirty="0" smtClean="0"/>
              <a:t>Physical, occupational, speech  and language therapy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What we know about Parkinson’s Disease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Caused by death of </a:t>
            </a:r>
            <a:r>
              <a:rPr lang="en-US" dirty="0" err="1" smtClean="0"/>
              <a:t>dopaminergic</a:t>
            </a:r>
            <a:r>
              <a:rPr lang="en-US" dirty="0" smtClean="0"/>
              <a:t> neurons in the </a:t>
            </a:r>
            <a:r>
              <a:rPr lang="en-US" dirty="0" err="1" smtClean="0"/>
              <a:t>Substantia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r>
              <a:rPr lang="en-US" dirty="0" smtClean="0"/>
              <a:t> pars </a:t>
            </a:r>
            <a:r>
              <a:rPr lang="en-US" dirty="0" err="1" smtClean="0"/>
              <a:t>Compacta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Thalamic activation of upper motor neurons in the motor cortex is less likely to occur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The inhibitory outflow of the Basal Ganglia is significantly higher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Basal Ganglia is required for the normal course of voluntary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19350" y="0"/>
            <a:ext cx="8267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THE BASAL GANGLIA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015664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Indirect pathway – modulates the </a:t>
            </a:r>
            <a:r>
              <a:rPr lang="en-US" dirty="0" err="1" smtClean="0"/>
              <a:t>disinhibition</a:t>
            </a:r>
            <a:r>
              <a:rPr lang="en-US" dirty="0" smtClean="0"/>
              <a:t> actions of the direct pathway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81900" y="20574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pathway activated reduces inhibition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4196686"/>
            <a:ext cx="2819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Inputs provided by </a:t>
            </a:r>
            <a:r>
              <a:rPr lang="en-US" dirty="0" smtClean="0"/>
              <a:t>SNC </a:t>
            </a:r>
            <a:r>
              <a:rPr lang="en-US" dirty="0" smtClean="0"/>
              <a:t>are diminished in PD making it more difficult to generate </a:t>
            </a:r>
            <a:r>
              <a:rPr lang="en-US" dirty="0" smtClean="0"/>
              <a:t>the inhibition from the caudate and </a:t>
            </a:r>
            <a:r>
              <a:rPr lang="en-US" dirty="0" err="1" smtClean="0"/>
              <a:t>putamen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5951013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PD: The </a:t>
            </a:r>
            <a:r>
              <a:rPr lang="en-US" dirty="0" err="1" smtClean="0"/>
              <a:t>disinhibited</a:t>
            </a:r>
            <a:r>
              <a:rPr lang="en-US" dirty="0" smtClean="0"/>
              <a:t> STN is overactive now and sending excitatory signals to the </a:t>
            </a:r>
            <a:r>
              <a:rPr lang="en-US" dirty="0" err="1" smtClean="0"/>
              <a:t>SNr</a:t>
            </a:r>
            <a:r>
              <a:rPr lang="en-US" dirty="0" smtClean="0"/>
              <a:t> and </a:t>
            </a:r>
            <a:r>
              <a:rPr lang="en-US" dirty="0" err="1" smtClean="0"/>
              <a:t>Gpi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525780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SNPR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007"/>
            <a:ext cx="9144000" cy="6298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Previous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49012"/>
          </a:xfrm>
        </p:spPr>
        <p:txBody>
          <a:bodyPr/>
          <a:lstStyle/>
          <a:p>
            <a:r>
              <a:rPr lang="en-US" dirty="0" smtClean="0"/>
              <a:t>Deep brain stimulation of the STN or </a:t>
            </a:r>
            <a:r>
              <a:rPr lang="en-US" dirty="0" err="1" smtClean="0"/>
              <a:t>GPi</a:t>
            </a:r>
            <a:r>
              <a:rPr lang="en-US" dirty="0" smtClean="0"/>
              <a:t> is associated with </a:t>
            </a:r>
            <a:r>
              <a:rPr dirty="0" smtClean="0"/>
              <a:t>significant improvement of motor complications in patients with Parkinson's disease</a:t>
            </a:r>
            <a:r>
              <a:rPr lang="en-US" dirty="0" smtClean="0"/>
              <a:t> given about a year of treatment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Triple transduction expressing tyrosine </a:t>
            </a:r>
            <a:r>
              <a:rPr lang="en-US" dirty="0" err="1" smtClean="0"/>
              <a:t>hydroxylase</a:t>
            </a:r>
            <a:r>
              <a:rPr lang="en-US" dirty="0" smtClean="0"/>
              <a:t>, </a:t>
            </a:r>
            <a:r>
              <a:rPr lang="en-US" dirty="0" err="1" smtClean="0"/>
              <a:t>l</a:t>
            </a:r>
            <a:r>
              <a:rPr lang="en-US" dirty="0" smtClean="0"/>
              <a:t>-amino acid </a:t>
            </a:r>
            <a:r>
              <a:rPr lang="en-US" dirty="0" err="1" smtClean="0"/>
              <a:t>decarboxylase</a:t>
            </a:r>
            <a:r>
              <a:rPr lang="en-US" dirty="0" smtClean="0"/>
              <a:t>, and GTP </a:t>
            </a:r>
            <a:r>
              <a:rPr lang="en-US" dirty="0" err="1" smtClean="0"/>
              <a:t>cyclohydrolase</a:t>
            </a:r>
            <a:r>
              <a:rPr lang="en-US" dirty="0" smtClean="0"/>
              <a:t> I for gene </a:t>
            </a:r>
            <a:r>
              <a:rPr lang="en-US" dirty="0" smtClean="0"/>
              <a:t>therapy</a:t>
            </a:r>
          </a:p>
          <a:p>
            <a:endParaRPr lang="en-US" dirty="0" smtClean="0"/>
          </a:p>
          <a:p>
            <a:r>
              <a:rPr lang="en-US" dirty="0" smtClean="0"/>
              <a:t>Injected </a:t>
            </a:r>
            <a:r>
              <a:rPr lang="en-US" dirty="0" smtClean="0"/>
              <a:t>vector encoding </a:t>
            </a:r>
            <a:r>
              <a:rPr lang="en-US" dirty="0" err="1" smtClean="0"/>
              <a:t>neurotrophic</a:t>
            </a:r>
            <a:r>
              <a:rPr lang="en-US" dirty="0" smtClean="0"/>
              <a:t> factor (GDNF)  that supports growth and survival of </a:t>
            </a:r>
            <a:r>
              <a:rPr lang="en-US" dirty="0" err="1" smtClean="0"/>
              <a:t>dopaminergic(DA</a:t>
            </a:r>
            <a:r>
              <a:rPr lang="en-US" dirty="0" smtClean="0"/>
              <a:t>) neurons, into a rats </a:t>
            </a:r>
            <a:r>
              <a:rPr lang="en-US" dirty="0" err="1" smtClean="0"/>
              <a:t>substantia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2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Hypothesis of the Study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Glutamatergic</a:t>
            </a:r>
            <a:r>
              <a:rPr lang="en-US" dirty="0" smtClean="0"/>
              <a:t> </a:t>
            </a:r>
            <a:r>
              <a:rPr lang="en-US" dirty="0" smtClean="0"/>
              <a:t>neurons of the STN ( </a:t>
            </a:r>
            <a:r>
              <a:rPr lang="en-US" dirty="0" err="1" smtClean="0"/>
              <a:t>subthalamic</a:t>
            </a:r>
            <a:r>
              <a:rPr lang="en-US" dirty="0" smtClean="0"/>
              <a:t> nucleus) can be induced to express GAD, and thereby change from an excitatory nucleus to a predominantly inhibitory system that releases GABA at its terminal region in the </a:t>
            </a:r>
            <a:r>
              <a:rPr lang="en-US" dirty="0" err="1" smtClean="0"/>
              <a:t>substantia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r>
              <a:rPr lang="en-US" dirty="0" smtClean="0"/>
              <a:t> (SN), leading to the suppression of firing activity of these SN neurons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r>
              <a:rPr lang="en-US" dirty="0" smtClean="0"/>
              <a:t>Glutamate </a:t>
            </a:r>
            <a:r>
              <a:rPr lang="en-US" dirty="0" smtClean="0"/>
              <a:t>= excitatory neurotransmitter</a:t>
            </a:r>
          </a:p>
          <a:p>
            <a:r>
              <a:rPr lang="en-US" dirty="0" smtClean="0"/>
              <a:t>GABA = inhibitory neurotransmitter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g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61783"/>
            <a:ext cx="9144000" cy="7919784"/>
          </a:xfrm>
        </p:spPr>
      </p:pic>
      <p:cxnSp>
        <p:nvCxnSpPr>
          <p:cNvPr id="6" name="Straight Arrow Connector 5"/>
          <p:cNvCxnSpPr/>
          <p:nvPr/>
        </p:nvCxnSpPr>
        <p:spPr>
          <a:xfrm rot="10800000">
            <a:off x="3200400" y="6248401"/>
            <a:ext cx="2438400" cy="152401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38800" y="6096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3962400" y="4038600"/>
            <a:ext cx="38862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15200" y="4313873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FROM EXCITATORYTO INHIBITORY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2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study also showed…..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/>
          <a:lstStyle/>
          <a:p>
            <a:r>
              <a:rPr lang="en-US" dirty="0" smtClean="0"/>
              <a:t>This intervention also resulted in protection- resistance to 6-hydroxydopamine ( 6-OHDA) .</a:t>
            </a:r>
          </a:p>
          <a:p>
            <a:endParaRPr lang="en-US" dirty="0" smtClean="0"/>
          </a:p>
          <a:p>
            <a:r>
              <a:rPr lang="en-US" dirty="0" smtClean="0"/>
              <a:t>6-OHDA</a:t>
            </a:r>
          </a:p>
          <a:p>
            <a:pPr lvl="1"/>
            <a:r>
              <a:rPr lang="en-US" dirty="0" smtClean="0"/>
              <a:t>A neurotoxin  that scientists commonly use </a:t>
            </a:r>
          </a:p>
          <a:p>
            <a:pPr lvl="1"/>
            <a:r>
              <a:rPr lang="en-US" dirty="0" smtClean="0"/>
              <a:t>Induces degeneration of </a:t>
            </a:r>
            <a:r>
              <a:rPr lang="en-US" dirty="0" err="1" smtClean="0"/>
              <a:t>dopaminergic</a:t>
            </a:r>
            <a:r>
              <a:rPr lang="en-US" dirty="0" smtClean="0"/>
              <a:t> neurons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2528</TotalTime>
  <Words>1289</Words>
  <Application>Microsoft Macintosh PowerPoint</Application>
  <PresentationFormat>On-screen Show (4:3)</PresentationFormat>
  <Paragraphs>154</Paragraphs>
  <Slides>21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Subthalamic GAD Gene Therapy in a Parkinson’s Disease Rat Model</vt:lpstr>
      <vt:lpstr>Parkinson’s Disease</vt:lpstr>
      <vt:lpstr>Slide 3</vt:lpstr>
      <vt:lpstr>What we know about Parkinson’s Disease</vt:lpstr>
      <vt:lpstr>Slide 5</vt:lpstr>
      <vt:lpstr>Previous studies</vt:lpstr>
      <vt:lpstr>Hypothesis of the Study</vt:lpstr>
      <vt:lpstr>Slide 8</vt:lpstr>
      <vt:lpstr>The study also showed…..</vt:lpstr>
      <vt:lpstr>How were the STN neurons induced to express GAD?</vt:lpstr>
      <vt:lpstr>Slide 11</vt:lpstr>
      <vt:lpstr>Functional expression of transgene confirmed</vt:lpstr>
      <vt:lpstr>Slide 13</vt:lpstr>
      <vt:lpstr>Testing the hypothesis</vt:lpstr>
      <vt:lpstr>RESULTS  </vt:lpstr>
      <vt:lpstr>Further Testing of the Hypothesis….</vt:lpstr>
      <vt:lpstr>Slide 17</vt:lpstr>
      <vt:lpstr>Examined other effects of GAD expression</vt:lpstr>
      <vt:lpstr>Slide 19</vt:lpstr>
      <vt:lpstr>CONCLUSIONS</vt:lpstr>
      <vt:lpstr>Future Application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Subthalamic GAD Gene Therapy in a Parkinson’s Disease Rat Model</dc:title>
  <dc:creator>Sammie Ganz</dc:creator>
  <cp:lastModifiedBy>Sammie Ganz</cp:lastModifiedBy>
  <cp:revision>120</cp:revision>
  <dcterms:created xsi:type="dcterms:W3CDTF">2011-07-24T22:54:11Z</dcterms:created>
  <dcterms:modified xsi:type="dcterms:W3CDTF">2011-07-25T13:10:31Z</dcterms:modified>
</cp:coreProperties>
</file>