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63" r:id="rId2"/>
  </p:sldIdLst>
  <p:sldSz cx="43891200" cy="32918400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1D9"/>
    <a:srgbClr val="FFFF79"/>
    <a:srgbClr val="8495C4"/>
    <a:srgbClr val="000066"/>
    <a:srgbClr val="5F5F5F"/>
    <a:srgbClr val="99FF99"/>
    <a:srgbClr val="D7F6A0"/>
    <a:srgbClr val="FFFFCC"/>
    <a:srgbClr val="CC99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0764" autoAdjust="0"/>
  </p:normalViewPr>
  <p:slideViewPr>
    <p:cSldViewPr snapToGrid="0">
      <p:cViewPr>
        <p:scale>
          <a:sx n="40" d="100"/>
          <a:sy n="40" d="100"/>
        </p:scale>
        <p:origin x="6288" y="5064"/>
      </p:cViewPr>
      <p:guideLst>
        <p:guide orient="horz" pos="10368"/>
        <p:guide pos="1679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654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6438" y="4446588"/>
            <a:ext cx="5664200" cy="421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175"/>
            <a:ext cx="30654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893175"/>
            <a:ext cx="30654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B11B2137-04DF-465F-BF2C-6B0D8547EE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500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4010025" y="8893175"/>
            <a:ext cx="30654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010" tIns="45505" rIns="91010" bIns="4550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163EE998-CE0A-4E93-8110-9AA6A3444D2E}" type="slidenum">
              <a:rPr lang="en-US" altLang="en-US"/>
              <a:pPr algn="r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3BD4E-700F-4A36-9E55-28B6926CFD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27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6C1EC-4597-4869-A133-A42B49DC4C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02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3750" y="2927350"/>
            <a:ext cx="9324975" cy="26333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4063" y="2927350"/>
            <a:ext cx="27827287" cy="26333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94EAC-5036-43C4-BF6E-8327E62251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03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E2C03-3E2F-4883-AA3F-EBFE3E990A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16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C725C-F48A-44C3-93D8-B5D203A76E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55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4063" y="9509125"/>
            <a:ext cx="18575337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9509125"/>
            <a:ext cx="18576925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56CAA-B2F4-442B-85B8-BE1F26996E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75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CE895-33FD-4631-B358-0ED4FA36F6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68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79212-4F2E-497E-94C8-5819265D5D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60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8D863-BEFE-456A-9838-BA655D3F64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00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D2137-B053-468F-B852-110FAAC2E0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01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4A045-764E-493A-90EE-32AAF2FC86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9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95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4063" y="2927350"/>
            <a:ext cx="37304662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1350" tIns="230674" rIns="461350" bIns="2306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4063" y="9509125"/>
            <a:ext cx="37304662" cy="1975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1350" tIns="230674" rIns="461350" bIns="230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4063" y="29991050"/>
            <a:ext cx="9144000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1350" tIns="230674" rIns="461350" bIns="230674" numCol="1" anchor="t" anchorCtr="0" compatLnSpc="1">
            <a:prstTxWarp prst="textNoShape">
              <a:avLst/>
            </a:prstTxWarp>
          </a:bodyPr>
          <a:lstStyle>
            <a:lvl1pPr defTabSz="4611688" eaLnBrk="0" hangingPunct="0">
              <a:defRPr sz="68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91050"/>
            <a:ext cx="13901738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1350" tIns="230674" rIns="461350" bIns="230674" numCol="1" anchor="t" anchorCtr="0" compatLnSpc="1">
            <a:prstTxWarp prst="textNoShape">
              <a:avLst/>
            </a:prstTxWarp>
          </a:bodyPr>
          <a:lstStyle>
            <a:lvl1pPr algn="ctr" defTabSz="4611688" eaLnBrk="0" hangingPunct="0">
              <a:defRPr sz="68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91050"/>
            <a:ext cx="9144000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1350" tIns="230674" rIns="461350" bIns="230674" numCol="1" anchor="t" anchorCtr="0" compatLnSpc="1">
            <a:prstTxWarp prst="textNoShape">
              <a:avLst/>
            </a:prstTxWarp>
          </a:bodyPr>
          <a:lstStyle>
            <a:lvl1pPr algn="r" defTabSz="4611688" eaLnBrk="0" hangingPunct="0">
              <a:defRPr sz="6800">
                <a:cs typeface="+mn-cs"/>
              </a:defRPr>
            </a:lvl1pPr>
          </a:lstStyle>
          <a:p>
            <a:pPr>
              <a:defRPr/>
            </a:pPr>
            <a:fld id="{916639D9-45CB-4407-AA6C-A5DAF882D0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11688" rtl="0" eaLnBrk="0" fontAlgn="base" hangingPunct="0">
        <a:spcBef>
          <a:spcPct val="0"/>
        </a:spcBef>
        <a:spcAft>
          <a:spcPct val="0"/>
        </a:spcAft>
        <a:defRPr sz="22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611688" rtl="0" eaLnBrk="0" fontAlgn="base" hangingPunct="0">
        <a:spcBef>
          <a:spcPct val="0"/>
        </a:spcBef>
        <a:spcAft>
          <a:spcPct val="0"/>
        </a:spcAft>
        <a:defRPr sz="22300">
          <a:solidFill>
            <a:schemeClr val="tx2"/>
          </a:solidFill>
          <a:latin typeface="Times New Roman" pitchFamily="18" charset="0"/>
        </a:defRPr>
      </a:lvl2pPr>
      <a:lvl3pPr algn="ctr" defTabSz="4611688" rtl="0" eaLnBrk="0" fontAlgn="base" hangingPunct="0">
        <a:spcBef>
          <a:spcPct val="0"/>
        </a:spcBef>
        <a:spcAft>
          <a:spcPct val="0"/>
        </a:spcAft>
        <a:defRPr sz="22300">
          <a:solidFill>
            <a:schemeClr val="tx2"/>
          </a:solidFill>
          <a:latin typeface="Times New Roman" pitchFamily="18" charset="0"/>
        </a:defRPr>
      </a:lvl3pPr>
      <a:lvl4pPr algn="ctr" defTabSz="4611688" rtl="0" eaLnBrk="0" fontAlgn="base" hangingPunct="0">
        <a:spcBef>
          <a:spcPct val="0"/>
        </a:spcBef>
        <a:spcAft>
          <a:spcPct val="0"/>
        </a:spcAft>
        <a:defRPr sz="22300">
          <a:solidFill>
            <a:schemeClr val="tx2"/>
          </a:solidFill>
          <a:latin typeface="Times New Roman" pitchFamily="18" charset="0"/>
        </a:defRPr>
      </a:lvl4pPr>
      <a:lvl5pPr algn="ctr" defTabSz="4611688" rtl="0" eaLnBrk="0" fontAlgn="base" hangingPunct="0">
        <a:spcBef>
          <a:spcPct val="0"/>
        </a:spcBef>
        <a:spcAft>
          <a:spcPct val="0"/>
        </a:spcAft>
        <a:defRPr sz="22300">
          <a:solidFill>
            <a:schemeClr val="tx2"/>
          </a:solidFill>
          <a:latin typeface="Times New Roman" pitchFamily="18" charset="0"/>
        </a:defRPr>
      </a:lvl5pPr>
      <a:lvl6pPr marL="457200" algn="ctr" defTabSz="4611688" rtl="0" eaLnBrk="0" fontAlgn="base" hangingPunct="0">
        <a:spcBef>
          <a:spcPct val="0"/>
        </a:spcBef>
        <a:spcAft>
          <a:spcPct val="0"/>
        </a:spcAft>
        <a:defRPr sz="22300">
          <a:solidFill>
            <a:schemeClr val="tx2"/>
          </a:solidFill>
          <a:latin typeface="Times New Roman" pitchFamily="18" charset="0"/>
        </a:defRPr>
      </a:lvl6pPr>
      <a:lvl7pPr marL="914400" algn="ctr" defTabSz="4611688" rtl="0" eaLnBrk="0" fontAlgn="base" hangingPunct="0">
        <a:spcBef>
          <a:spcPct val="0"/>
        </a:spcBef>
        <a:spcAft>
          <a:spcPct val="0"/>
        </a:spcAft>
        <a:defRPr sz="22300">
          <a:solidFill>
            <a:schemeClr val="tx2"/>
          </a:solidFill>
          <a:latin typeface="Times New Roman" pitchFamily="18" charset="0"/>
        </a:defRPr>
      </a:lvl7pPr>
      <a:lvl8pPr marL="1371600" algn="ctr" defTabSz="4611688" rtl="0" eaLnBrk="0" fontAlgn="base" hangingPunct="0">
        <a:spcBef>
          <a:spcPct val="0"/>
        </a:spcBef>
        <a:spcAft>
          <a:spcPct val="0"/>
        </a:spcAft>
        <a:defRPr sz="22300">
          <a:solidFill>
            <a:schemeClr val="tx2"/>
          </a:solidFill>
          <a:latin typeface="Times New Roman" pitchFamily="18" charset="0"/>
        </a:defRPr>
      </a:lvl8pPr>
      <a:lvl9pPr marL="1828800" algn="ctr" defTabSz="4611688" rtl="0" eaLnBrk="0" fontAlgn="base" hangingPunct="0">
        <a:spcBef>
          <a:spcPct val="0"/>
        </a:spcBef>
        <a:spcAft>
          <a:spcPct val="0"/>
        </a:spcAft>
        <a:defRPr sz="22300">
          <a:solidFill>
            <a:schemeClr val="tx2"/>
          </a:solidFill>
          <a:latin typeface="Times New Roman" pitchFamily="18" charset="0"/>
        </a:defRPr>
      </a:lvl9pPr>
    </p:titleStyle>
    <p:bodyStyle>
      <a:lvl1pPr marL="1731963" indent="-1731963" algn="l" defTabSz="4611688" rtl="0" eaLnBrk="0" fontAlgn="base" hangingPunct="0">
        <a:spcBef>
          <a:spcPct val="20000"/>
        </a:spcBef>
        <a:spcAft>
          <a:spcPct val="0"/>
        </a:spcAft>
        <a:buChar char="•"/>
        <a:defRPr sz="16200">
          <a:solidFill>
            <a:schemeClr val="tx1"/>
          </a:solidFill>
          <a:latin typeface="+mn-lt"/>
          <a:ea typeface="+mn-ea"/>
          <a:cs typeface="+mn-cs"/>
        </a:defRPr>
      </a:lvl1pPr>
      <a:lvl2pPr marL="3749675" indent="-1438275" algn="l" defTabSz="4611688" rtl="0" eaLnBrk="0" fontAlgn="base" hangingPunct="0">
        <a:spcBef>
          <a:spcPct val="20000"/>
        </a:spcBef>
        <a:spcAft>
          <a:spcPct val="0"/>
        </a:spcAft>
        <a:buChar char="–"/>
        <a:defRPr sz="14100">
          <a:solidFill>
            <a:schemeClr val="tx1"/>
          </a:solidFill>
          <a:latin typeface="+mn-lt"/>
        </a:defRPr>
      </a:lvl2pPr>
      <a:lvl3pPr marL="5765800" indent="-1154113" algn="l" defTabSz="4611688" rtl="0" eaLnBrk="0" fontAlgn="base" hangingPunct="0">
        <a:spcBef>
          <a:spcPct val="20000"/>
        </a:spcBef>
        <a:spcAft>
          <a:spcPct val="0"/>
        </a:spcAft>
        <a:buChar char="•"/>
        <a:defRPr sz="12000">
          <a:solidFill>
            <a:schemeClr val="tx1"/>
          </a:solidFill>
          <a:latin typeface="+mn-lt"/>
        </a:defRPr>
      </a:lvl3pPr>
      <a:lvl4pPr marL="8077200" indent="-1154113" algn="l" defTabSz="4611688" rtl="0" eaLnBrk="0" fontAlgn="base" hangingPunct="0">
        <a:spcBef>
          <a:spcPct val="20000"/>
        </a:spcBef>
        <a:spcAft>
          <a:spcPct val="0"/>
        </a:spcAft>
        <a:buChar char="–"/>
        <a:defRPr sz="10400">
          <a:solidFill>
            <a:schemeClr val="tx1"/>
          </a:solidFill>
          <a:latin typeface="+mn-lt"/>
        </a:defRPr>
      </a:lvl4pPr>
      <a:lvl5pPr marL="10388600" indent="-1163638" algn="l" defTabSz="4611688" rtl="0" eaLnBrk="0" fontAlgn="base" hangingPunct="0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5pPr>
      <a:lvl6pPr marL="10845800" indent="-1163638" algn="l" defTabSz="4611688" rtl="0" eaLnBrk="0" fontAlgn="base" hangingPunct="0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6pPr>
      <a:lvl7pPr marL="11303000" indent="-1163638" algn="l" defTabSz="4611688" rtl="0" eaLnBrk="0" fontAlgn="base" hangingPunct="0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7pPr>
      <a:lvl8pPr marL="11760200" indent="-1163638" algn="l" defTabSz="4611688" rtl="0" eaLnBrk="0" fontAlgn="base" hangingPunct="0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8pPr>
      <a:lvl9pPr marL="12217400" indent="-1163638" algn="l" defTabSz="4611688" rtl="0" eaLnBrk="0" fontAlgn="base" hangingPunct="0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otched Right Arrow 25"/>
          <p:cNvSpPr/>
          <p:nvPr/>
        </p:nvSpPr>
        <p:spPr bwMode="auto">
          <a:xfrm rot="1725251">
            <a:off x="25672474" y="2084202"/>
            <a:ext cx="1717979" cy="685771"/>
          </a:xfrm>
          <a:prstGeom prst="notched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50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9" name="Right Triangle 458"/>
          <p:cNvSpPr/>
          <p:nvPr/>
        </p:nvSpPr>
        <p:spPr bwMode="auto">
          <a:xfrm rot="10800000">
            <a:off x="38054867" y="-7881"/>
            <a:ext cx="5836103" cy="5167256"/>
          </a:xfrm>
          <a:prstGeom prst="rtTriangle">
            <a:avLst/>
          </a:prstGeom>
          <a:solidFill>
            <a:srgbClr val="00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50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7" name="Right Triangle 456"/>
          <p:cNvSpPr/>
          <p:nvPr/>
        </p:nvSpPr>
        <p:spPr bwMode="auto">
          <a:xfrm rot="16200000">
            <a:off x="38637757" y="27760938"/>
            <a:ext cx="5640161" cy="4851458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50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ight Triangle 17"/>
          <p:cNvSpPr/>
          <p:nvPr/>
        </p:nvSpPr>
        <p:spPr bwMode="auto">
          <a:xfrm>
            <a:off x="0" y="28066942"/>
            <a:ext cx="5186855" cy="4851458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50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0" y="-82612"/>
            <a:ext cx="4401301" cy="4527357"/>
            <a:chOff x="-16348373" y="261564"/>
            <a:chExt cx="4401301" cy="4527357"/>
          </a:xfrm>
        </p:grpSpPr>
        <p:sp>
          <p:nvSpPr>
            <p:cNvPr id="458" name="Right Triangle 457"/>
            <p:cNvSpPr/>
            <p:nvPr/>
          </p:nvSpPr>
          <p:spPr bwMode="auto">
            <a:xfrm rot="5400000">
              <a:off x="-16411401" y="324592"/>
              <a:ext cx="4527357" cy="4401301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509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66" name="Text Box 414"/>
            <p:cNvSpPr txBox="1">
              <a:spLocks noChangeArrowheads="1"/>
            </p:cNvSpPr>
            <p:nvPr/>
          </p:nvSpPr>
          <p:spPr bwMode="auto">
            <a:xfrm>
              <a:off x="-15884387" y="603611"/>
              <a:ext cx="3663950" cy="175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050925" eaLnBrk="0" hangingPunct="0">
                <a:spcBef>
                  <a:spcPct val="20000"/>
                </a:spcBef>
                <a:buChar char="•"/>
                <a:defRPr sz="16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050925" eaLnBrk="0" hangingPunct="0">
                <a:spcBef>
                  <a:spcPct val="20000"/>
                </a:spcBef>
                <a:buChar char="–"/>
                <a:defRPr sz="141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50925" eaLnBrk="0" hangingPunct="0">
                <a:spcBef>
                  <a:spcPct val="20000"/>
                </a:spcBef>
                <a:buChar char="•"/>
                <a:defRPr sz="1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50925" eaLnBrk="0" hangingPunct="0">
                <a:spcBef>
                  <a:spcPct val="20000"/>
                </a:spcBef>
                <a:buChar char="–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50925" eaLnBrk="0" hangingPunct="0">
                <a:spcBef>
                  <a:spcPct val="20000"/>
                </a:spcBef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0509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0509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0509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0509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600" b="1" i="1" dirty="0" smtClean="0">
                  <a:solidFill>
                    <a:schemeClr val="bg1"/>
                  </a:solidFill>
                </a:rPr>
                <a:t>Live Long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600" b="1" i="1" dirty="0" smtClean="0">
                  <a:solidFill>
                    <a:schemeClr val="bg1"/>
                  </a:solidFill>
                </a:rPr>
                <a:t>   and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600" b="1" i="1" dirty="0" smtClean="0">
                  <a:solidFill>
                    <a:schemeClr val="bg1"/>
                  </a:solidFill>
                </a:rPr>
                <a:t>Prosper</a:t>
              </a:r>
              <a:endParaRPr lang="en-US" altLang="en-US" sz="36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68" name="TextBox 1"/>
          <p:cNvSpPr txBox="1">
            <a:spLocks noChangeArrowheads="1"/>
          </p:cNvSpPr>
          <p:nvPr/>
        </p:nvSpPr>
        <p:spPr bwMode="auto">
          <a:xfrm>
            <a:off x="38673579" y="108107"/>
            <a:ext cx="5109156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1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chemeClr val="bg1"/>
                </a:solidFill>
              </a:rPr>
              <a:t>2015 </a:t>
            </a:r>
            <a:r>
              <a:rPr lang="en-US" altLang="en-US" sz="3600" b="1" i="1" dirty="0" smtClean="0">
                <a:solidFill>
                  <a:schemeClr val="bg1"/>
                </a:solidFill>
              </a:rPr>
              <a:t>NURDS </a:t>
            </a:r>
            <a:r>
              <a:rPr lang="en-US" altLang="en-US" sz="3600" b="1" i="1" dirty="0">
                <a:solidFill>
                  <a:schemeClr val="bg1"/>
                </a:solidFill>
              </a:rPr>
              <a:t>Conference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schemeClr val="bg1"/>
                </a:solidFill>
              </a:rPr>
              <a:t>University of New England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300" b="1" dirty="0" smtClean="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Biddeford ME,  3/8/15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9778068" y="30063890"/>
            <a:ext cx="3527236" cy="2264245"/>
            <a:chOff x="454774" y="29556057"/>
            <a:chExt cx="3527236" cy="2264245"/>
          </a:xfrm>
        </p:grpSpPr>
        <p:pic>
          <p:nvPicPr>
            <p:cNvPr id="2086" name="Picture 445" descr="http://images.fanpop.com/images/image_uploads/The-Knights-Who-Say-Ni-monty-python-and-the-holy-grail-591175_1008_56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64" t="6110" b="4242"/>
            <a:stretch>
              <a:fillRect/>
            </a:stretch>
          </p:blipFill>
          <p:spPr bwMode="auto">
            <a:xfrm>
              <a:off x="454774" y="29559440"/>
              <a:ext cx="3527236" cy="226086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87" name="TextBox 3"/>
            <p:cNvSpPr txBox="1">
              <a:spLocks noChangeArrowheads="1"/>
            </p:cNvSpPr>
            <p:nvPr/>
          </p:nvSpPr>
          <p:spPr bwMode="auto">
            <a:xfrm>
              <a:off x="500768" y="29556057"/>
              <a:ext cx="1112250" cy="632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800" b="1" dirty="0">
                  <a:solidFill>
                    <a:schemeClr val="bg1"/>
                  </a:solidFill>
                </a:rPr>
                <a:t>We WANT</a:t>
              </a:r>
            </a:p>
            <a:p>
              <a:pPr algn="ctr" eaLnBrk="1" hangingPunct="1"/>
              <a:r>
                <a:rPr lang="en-US" altLang="en-US" sz="1800" b="1" dirty="0">
                  <a:solidFill>
                    <a:schemeClr val="bg1"/>
                  </a:solidFill>
                </a:rPr>
                <a:t>a PATH</a:t>
              </a:r>
              <a:r>
                <a:rPr lang="en-US" altLang="en-US" sz="2000" b="1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930249" y="531982"/>
            <a:ext cx="7326046" cy="6278370"/>
            <a:chOff x="35107829" y="10285639"/>
            <a:chExt cx="7326046" cy="627837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35107829" y="10285639"/>
              <a:ext cx="7326046" cy="627837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509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5379929" y="10285639"/>
              <a:ext cx="6657975" cy="6278370"/>
              <a:chOff x="35379929" y="10285639"/>
              <a:chExt cx="6657975" cy="6278370"/>
            </a:xfrm>
          </p:grpSpPr>
          <p:sp>
            <p:nvSpPr>
              <p:cNvPr id="2461" name="Right Arrow 460"/>
              <p:cNvSpPr>
                <a:spLocks noChangeArrowheads="1"/>
              </p:cNvSpPr>
              <p:nvPr/>
            </p:nvSpPr>
            <p:spPr bwMode="auto">
              <a:xfrm rot="16200000">
                <a:off x="38154975" y="13475779"/>
                <a:ext cx="369068" cy="1377214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17FFF9"/>
              </a:solidFill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eaVert" anchor="ctr"/>
              <a:lstStyle>
                <a:lvl1pPr eaLnBrk="0" hangingPunct="0">
                  <a:spcBef>
                    <a:spcPct val="20000"/>
                  </a:spcBef>
                  <a:buChar char="•"/>
                  <a:defRPr sz="16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1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200">
                  <a:solidFill>
                    <a:srgbClr val="FFFFFF"/>
                  </a:solidFill>
                </a:endParaRPr>
              </a:p>
            </p:txBody>
          </p:sp>
          <p:sp>
            <p:nvSpPr>
              <p:cNvPr id="528" name="Rectangle 461"/>
              <p:cNvSpPr/>
              <p:nvPr/>
            </p:nvSpPr>
            <p:spPr bwMode="auto">
              <a:xfrm>
                <a:off x="36893655" y="13075724"/>
                <a:ext cx="2441661" cy="644545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200" b="1">
                    <a:solidFill>
                      <a:srgbClr val="FFFFFF"/>
                    </a:solidFill>
                    <a:latin typeface="+mn-lt"/>
                    <a:cs typeface="+mn-cs"/>
                  </a:rPr>
                  <a:t>CGM / FILTER</a:t>
                </a:r>
              </a:p>
            </p:txBody>
          </p:sp>
          <p:sp>
            <p:nvSpPr>
              <p:cNvPr id="2463" name="Right Arrow 462"/>
              <p:cNvSpPr>
                <a:spLocks noChangeArrowheads="1"/>
              </p:cNvSpPr>
              <p:nvPr/>
            </p:nvSpPr>
            <p:spPr bwMode="auto">
              <a:xfrm>
                <a:off x="39426900" y="10285639"/>
                <a:ext cx="501119" cy="101184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17FFF9"/>
              </a:solidFill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16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1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200">
                  <a:solidFill>
                    <a:srgbClr val="FFFFFF"/>
                  </a:solidFill>
                </a:endParaRPr>
              </a:p>
            </p:txBody>
          </p:sp>
          <p:sp>
            <p:nvSpPr>
              <p:cNvPr id="530" name="Rectangle 463"/>
              <p:cNvSpPr/>
              <p:nvPr/>
            </p:nvSpPr>
            <p:spPr bwMode="auto">
              <a:xfrm>
                <a:off x="35803288" y="10456929"/>
                <a:ext cx="3271100" cy="736370"/>
              </a:xfrm>
              <a:prstGeom prst="rect">
                <a:avLst/>
              </a:prstGeom>
              <a:solidFill>
                <a:srgbClr val="C0504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400" b="1" i="1" dirty="0">
                    <a:solidFill>
                      <a:srgbClr val="FFFFFF"/>
                    </a:solidFill>
                    <a:latin typeface="+mn-lt"/>
                    <a:cs typeface="+mn-cs"/>
                  </a:rPr>
                  <a:t>STREAM  OF</a:t>
                </a:r>
              </a:p>
              <a:p>
                <a:pPr algn="ctr">
                  <a:defRPr/>
                </a:pPr>
                <a:r>
                  <a:rPr lang="en-US" sz="2400" b="1" i="1" dirty="0">
                    <a:solidFill>
                      <a:srgbClr val="FFFFFF"/>
                    </a:solidFill>
                    <a:latin typeface="+mn-lt"/>
                    <a:cs typeface="+mn-cs"/>
                  </a:rPr>
                  <a:t>CONSCIOUSNESS</a:t>
                </a:r>
              </a:p>
            </p:txBody>
          </p:sp>
          <p:sp>
            <p:nvSpPr>
              <p:cNvPr id="2465" name="Rectangle 464"/>
              <p:cNvSpPr>
                <a:spLocks noChangeArrowheads="1"/>
              </p:cNvSpPr>
              <p:nvPr/>
            </p:nvSpPr>
            <p:spPr bwMode="auto">
              <a:xfrm>
                <a:off x="36256024" y="14599675"/>
                <a:ext cx="2004477" cy="732839"/>
              </a:xfrm>
              <a:prstGeom prst="rect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16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1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2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6" name="Rectangle 465"/>
              <p:cNvSpPr>
                <a:spLocks noChangeArrowheads="1"/>
              </p:cNvSpPr>
              <p:nvPr/>
            </p:nvSpPr>
            <p:spPr bwMode="auto">
              <a:xfrm>
                <a:off x="36050392" y="14756838"/>
                <a:ext cx="2004477" cy="732839"/>
              </a:xfrm>
              <a:prstGeom prst="rect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16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1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2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7" name="Rectangle 466"/>
              <p:cNvSpPr>
                <a:spLocks noChangeArrowheads="1"/>
              </p:cNvSpPr>
              <p:nvPr/>
            </p:nvSpPr>
            <p:spPr bwMode="auto">
              <a:xfrm>
                <a:off x="35881048" y="14914001"/>
                <a:ext cx="2001021" cy="732839"/>
              </a:xfrm>
              <a:prstGeom prst="rect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16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1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2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8" name="Rectangle 467"/>
              <p:cNvSpPr>
                <a:spLocks noChangeArrowheads="1"/>
              </p:cNvSpPr>
              <p:nvPr/>
            </p:nvSpPr>
            <p:spPr bwMode="auto">
              <a:xfrm>
                <a:off x="35630489" y="15097652"/>
                <a:ext cx="2001021" cy="738136"/>
              </a:xfrm>
              <a:prstGeom prst="rect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16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1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200">
                  <a:solidFill>
                    <a:srgbClr val="FFFFFF"/>
                  </a:solidFill>
                </a:endParaRPr>
              </a:p>
            </p:txBody>
          </p:sp>
          <p:sp>
            <p:nvSpPr>
              <p:cNvPr id="535" name="Rectangle 468"/>
              <p:cNvSpPr/>
              <p:nvPr/>
            </p:nvSpPr>
            <p:spPr bwMode="auto">
              <a:xfrm>
                <a:off x="35379929" y="15283069"/>
                <a:ext cx="2004477" cy="73637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200" b="1">
                    <a:solidFill>
                      <a:srgbClr val="FFFFFF"/>
                    </a:solidFill>
                    <a:latin typeface="+mn-lt"/>
                    <a:cs typeface="+mn-cs"/>
                  </a:rPr>
                  <a:t>SENSORY INPUTS</a:t>
                </a:r>
              </a:p>
            </p:txBody>
          </p:sp>
          <p:sp>
            <p:nvSpPr>
              <p:cNvPr id="2470" name="Rectangle 469"/>
              <p:cNvSpPr>
                <a:spLocks noChangeArrowheads="1"/>
              </p:cNvSpPr>
              <p:nvPr/>
            </p:nvSpPr>
            <p:spPr bwMode="auto">
              <a:xfrm>
                <a:off x="38761620" y="14599675"/>
                <a:ext cx="2255037" cy="732839"/>
              </a:xfrm>
              <a:prstGeom prst="rect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16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1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2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71" name="Rectangle 470"/>
              <p:cNvSpPr>
                <a:spLocks noChangeArrowheads="1"/>
              </p:cNvSpPr>
              <p:nvPr/>
            </p:nvSpPr>
            <p:spPr bwMode="auto">
              <a:xfrm>
                <a:off x="39012180" y="14730350"/>
                <a:ext cx="2255037" cy="736370"/>
              </a:xfrm>
              <a:prstGeom prst="rect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16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1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2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72" name="Rectangle 471"/>
              <p:cNvSpPr>
                <a:spLocks noChangeArrowheads="1"/>
              </p:cNvSpPr>
              <p:nvPr/>
            </p:nvSpPr>
            <p:spPr bwMode="auto">
              <a:xfrm>
                <a:off x="39262740" y="14966977"/>
                <a:ext cx="2255037" cy="736370"/>
              </a:xfrm>
              <a:prstGeom prst="rect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16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1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2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73" name="Rectangle 472"/>
              <p:cNvSpPr>
                <a:spLocks noChangeArrowheads="1"/>
              </p:cNvSpPr>
              <p:nvPr/>
            </p:nvSpPr>
            <p:spPr bwMode="auto">
              <a:xfrm>
                <a:off x="39513299" y="15150628"/>
                <a:ext cx="2255037" cy="732839"/>
              </a:xfrm>
              <a:prstGeom prst="rect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16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1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2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0" name="Rectangle 473"/>
              <p:cNvSpPr/>
              <p:nvPr/>
            </p:nvSpPr>
            <p:spPr bwMode="auto">
              <a:xfrm>
                <a:off x="39763859" y="15348407"/>
                <a:ext cx="2255037" cy="73637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200" b="1">
                    <a:solidFill>
                      <a:srgbClr val="FFFFFF"/>
                    </a:solidFill>
                    <a:latin typeface="+mn-lt"/>
                    <a:cs typeface="+mn-cs"/>
                  </a:rPr>
                  <a:t>neocortical SIGNALS</a:t>
                </a:r>
              </a:p>
            </p:txBody>
          </p:sp>
          <p:sp>
            <p:nvSpPr>
              <p:cNvPr id="541" name="Rectangle 474"/>
              <p:cNvSpPr/>
              <p:nvPr/>
            </p:nvSpPr>
            <p:spPr bwMode="auto">
              <a:xfrm>
                <a:off x="36831447" y="12028559"/>
                <a:ext cx="2586813" cy="73637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200" b="1" dirty="0">
                    <a:solidFill>
                      <a:srgbClr val="FFFFFF"/>
                    </a:solidFill>
                    <a:latin typeface="+mn-lt"/>
                    <a:cs typeface="+mn-cs"/>
                  </a:rPr>
                  <a:t>INTEGRATED</a:t>
                </a:r>
              </a:p>
              <a:p>
                <a:pPr algn="ctr">
                  <a:defRPr/>
                </a:pPr>
                <a:r>
                  <a:rPr lang="en-US" sz="2200" b="1" dirty="0">
                    <a:solidFill>
                      <a:srgbClr val="FFFFFF"/>
                    </a:solidFill>
                    <a:latin typeface="+mn-lt"/>
                    <a:cs typeface="+mn-cs"/>
                  </a:rPr>
                  <a:t>PERCEPT</a:t>
                </a:r>
              </a:p>
            </p:txBody>
          </p:sp>
          <p:sp>
            <p:nvSpPr>
              <p:cNvPr id="2476" name="Right Arrow 475"/>
              <p:cNvSpPr>
                <a:spLocks noChangeArrowheads="1"/>
              </p:cNvSpPr>
              <p:nvPr/>
            </p:nvSpPr>
            <p:spPr bwMode="auto">
              <a:xfrm rot="16200000">
                <a:off x="38007730" y="10894068"/>
                <a:ext cx="367302" cy="1377214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17FFF9"/>
              </a:solidFill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eaVert" anchor="ctr"/>
              <a:lstStyle>
                <a:lvl1pPr eaLnBrk="0" hangingPunct="0">
                  <a:spcBef>
                    <a:spcPct val="20000"/>
                  </a:spcBef>
                  <a:buChar char="•"/>
                  <a:defRPr sz="16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1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2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" name="Rectangle 476"/>
              <p:cNvSpPr/>
              <p:nvPr/>
            </p:nvSpPr>
            <p:spPr bwMode="auto">
              <a:xfrm>
                <a:off x="40290898" y="10465758"/>
                <a:ext cx="1747006" cy="736370"/>
              </a:xfrm>
              <a:prstGeom prst="rect">
                <a:avLst/>
              </a:prstGeom>
              <a:solidFill>
                <a:srgbClr val="C0504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FFFFFF"/>
                    </a:solidFill>
                    <a:latin typeface="+mn-lt"/>
                    <a:cs typeface="+mn-cs"/>
                  </a:rPr>
                  <a:t>DMR</a:t>
                </a:r>
              </a:p>
            </p:txBody>
          </p:sp>
          <p:sp>
            <p:nvSpPr>
              <p:cNvPr id="544" name="Text Box 482"/>
              <p:cNvSpPr txBox="1">
                <a:spLocks noChangeArrowheads="1"/>
              </p:cNvSpPr>
              <p:nvPr/>
            </p:nvSpPr>
            <p:spPr bwMode="auto">
              <a:xfrm>
                <a:off x="39820484" y="12468262"/>
                <a:ext cx="2165978" cy="941796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1050925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defTabSz="1050925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defTabSz="1050925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defTabSz="1050925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defTabSz="1050925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defTabSz="1050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defTabSz="1050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defTabSz="1050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defTabSz="1050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hangingPunct="0">
                  <a:lnSpc>
                    <a:spcPct val="92000"/>
                  </a:lnSpc>
                  <a:defRPr/>
                </a:pPr>
                <a:r>
                  <a:rPr lang="en-US" sz="2000" b="1" dirty="0" smtClean="0">
                    <a:latin typeface="+mn-lt"/>
                    <a:cs typeface="+mn-cs"/>
                  </a:rPr>
                  <a:t>200 msec </a:t>
                </a:r>
                <a:r>
                  <a:rPr lang="en-US" sz="2000" dirty="0" smtClean="0">
                    <a:latin typeface="+mn-lt"/>
                    <a:cs typeface="+mn-cs"/>
                  </a:rPr>
                  <a:t>to</a:t>
                </a:r>
              </a:p>
              <a:p>
                <a:pPr algn="ctr" eaLnBrk="0" hangingPunct="0">
                  <a:lnSpc>
                    <a:spcPct val="92000"/>
                  </a:lnSpc>
                  <a:defRPr/>
                </a:pPr>
                <a:r>
                  <a:rPr lang="en-US" sz="2000" dirty="0" smtClean="0">
                    <a:latin typeface="+mn-lt"/>
                    <a:cs typeface="+mn-cs"/>
                  </a:rPr>
                  <a:t>consciousness via</a:t>
                </a:r>
              </a:p>
              <a:p>
                <a:pPr algn="ctr" eaLnBrk="0" hangingPunct="0">
                  <a:lnSpc>
                    <a:spcPct val="92000"/>
                  </a:lnSpc>
                  <a:defRPr/>
                </a:pPr>
                <a:r>
                  <a:rPr lang="en-US" sz="2000" dirty="0" smtClean="0">
                    <a:latin typeface="+mn-lt"/>
                    <a:cs typeface="+mn-cs"/>
                  </a:rPr>
                  <a:t>gamma oscillations</a:t>
                </a: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35541986" y="16102344"/>
                <a:ext cx="16562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Bottom-Up</a:t>
                </a:r>
                <a:endParaRPr lang="en-US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41" name="TextBox 440"/>
              <p:cNvSpPr txBox="1"/>
              <p:nvPr/>
            </p:nvSpPr>
            <p:spPr>
              <a:xfrm>
                <a:off x="40197845" y="16095296"/>
                <a:ext cx="15606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Top-Down</a:t>
                </a:r>
                <a:endParaRPr lang="en-US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0204178" y="13370231"/>
              <a:ext cx="1418978" cy="683264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consciousness-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generating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machinery</a:t>
              </a:r>
              <a:endParaRPr lang="en-US" dirty="0"/>
            </a:p>
          </p:txBody>
        </p:sp>
      </p:grpSp>
      <p:pic>
        <p:nvPicPr>
          <p:cNvPr id="2094" name="Picture 4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13963" r="10054" b="13567"/>
          <a:stretch>
            <a:fillRect/>
          </a:stretch>
        </p:blipFill>
        <p:spPr bwMode="auto">
          <a:xfrm>
            <a:off x="1182129" y="10659649"/>
            <a:ext cx="6479204" cy="40014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87" name="TextBox 486"/>
          <p:cNvSpPr txBox="1"/>
          <p:nvPr/>
        </p:nvSpPr>
        <p:spPr bwMode="auto">
          <a:xfrm>
            <a:off x="4079656" y="10614644"/>
            <a:ext cx="320516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u="sng" dirty="0">
                <a:solidFill>
                  <a:schemeClr val="accent6">
                    <a:lumMod val="50000"/>
                  </a:schemeClr>
                </a:solidFill>
              </a:rPr>
              <a:t>VISIT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: www.mazefire.com for </a:t>
            </a:r>
          </a:p>
          <a:p>
            <a:pPr>
              <a:defRPr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 neuro, bio, physiology games</a:t>
            </a:r>
          </a:p>
        </p:txBody>
      </p:sp>
      <p:grpSp>
        <p:nvGrpSpPr>
          <p:cNvPr id="2097" name="Group 11"/>
          <p:cNvGrpSpPr>
            <a:grpSpLocks/>
          </p:cNvGrpSpPr>
          <p:nvPr/>
        </p:nvGrpSpPr>
        <p:grpSpPr bwMode="auto">
          <a:xfrm>
            <a:off x="7925685" y="10660184"/>
            <a:ext cx="5348771" cy="3797971"/>
            <a:chOff x="-9706827" y="2325500"/>
            <a:chExt cx="5086350" cy="3581174"/>
          </a:xfrm>
        </p:grpSpPr>
        <p:pic>
          <p:nvPicPr>
            <p:cNvPr id="2098" name="Picture 44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22" t="26826" r="16885" b="33385"/>
            <a:stretch>
              <a:fillRect/>
            </a:stretch>
          </p:blipFill>
          <p:spPr bwMode="auto">
            <a:xfrm>
              <a:off x="-9706827" y="2996025"/>
              <a:ext cx="5086350" cy="2910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9" name="Picture 44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91" t="15247" r="65166" b="73242"/>
            <a:stretch>
              <a:fillRect/>
            </a:stretch>
          </p:blipFill>
          <p:spPr bwMode="auto">
            <a:xfrm>
              <a:off x="-9706827" y="2325501"/>
              <a:ext cx="2686050" cy="833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0" name="Picture 44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8" t="43317" r="65166" b="45160"/>
            <a:stretch>
              <a:fillRect/>
            </a:stretch>
          </p:blipFill>
          <p:spPr bwMode="auto">
            <a:xfrm>
              <a:off x="-7163652" y="2325501"/>
              <a:ext cx="2543175" cy="842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01" name="Rectangle 10"/>
            <p:cNvSpPr>
              <a:spLocks noChangeArrowheads="1"/>
            </p:cNvSpPr>
            <p:nvPr/>
          </p:nvSpPr>
          <p:spPr bwMode="auto">
            <a:xfrm>
              <a:off x="-9706827" y="2325500"/>
              <a:ext cx="5086350" cy="3581173"/>
            </a:xfrm>
            <a:prstGeom prst="rect">
              <a:avLst/>
            </a:prstGeom>
            <a:noFill/>
            <a:ln w="28575" algn="ctr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050925" eaLnBrk="0" hangingPunct="0">
                <a:spcBef>
                  <a:spcPct val="20000"/>
                </a:spcBef>
                <a:buChar char="•"/>
                <a:defRPr sz="16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050925" eaLnBrk="0" hangingPunct="0">
                <a:spcBef>
                  <a:spcPct val="20000"/>
                </a:spcBef>
                <a:buChar char="–"/>
                <a:defRPr sz="141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50925" eaLnBrk="0" hangingPunct="0">
                <a:spcBef>
                  <a:spcPct val="20000"/>
                </a:spcBef>
                <a:buChar char="•"/>
                <a:defRPr sz="1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50925" eaLnBrk="0" hangingPunct="0">
                <a:spcBef>
                  <a:spcPct val="20000"/>
                </a:spcBef>
                <a:buChar char="–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50925" eaLnBrk="0" hangingPunct="0">
                <a:spcBef>
                  <a:spcPct val="20000"/>
                </a:spcBef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0509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0509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0509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0509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600"/>
            </a:p>
          </p:txBody>
        </p:sp>
      </p:grpSp>
      <p:sp>
        <p:nvSpPr>
          <p:cNvPr id="2092" name="Rectangle 1259"/>
          <p:cNvSpPr>
            <a:spLocks noChangeArrowheads="1"/>
          </p:cNvSpPr>
          <p:nvPr/>
        </p:nvSpPr>
        <p:spPr bwMode="auto">
          <a:xfrm>
            <a:off x="2995367" y="7747462"/>
            <a:ext cx="8315973" cy="2678113"/>
          </a:xfrm>
          <a:prstGeom prst="rect">
            <a:avLst/>
          </a:prstGeom>
          <a:solidFill>
            <a:srgbClr val="F3FA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204" tIns="84100" rIns="168204" bIns="84100"/>
          <a:lstStyle>
            <a:lvl1pPr defTabSz="1684338" eaLnBrk="0" hangingPunct="0">
              <a:spcBef>
                <a:spcPct val="20000"/>
              </a:spcBef>
              <a:buChar char="•"/>
              <a:defRPr sz="16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684338" eaLnBrk="0" hangingPunct="0">
              <a:spcBef>
                <a:spcPct val="20000"/>
              </a:spcBef>
              <a:buChar char="–"/>
              <a:defRPr sz="141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684338" eaLnBrk="0" hangingPunct="0">
              <a:spcBef>
                <a:spcPct val="20000"/>
              </a:spcBef>
              <a:buChar char="•"/>
              <a:defRPr sz="1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684338" eaLnBrk="0" hangingPunct="0">
              <a:spcBef>
                <a:spcPct val="20000"/>
              </a:spcBef>
              <a:buChar char="–"/>
              <a:defRPr sz="10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684338" eaLnBrk="0" hangingPunct="0">
              <a:spcBef>
                <a:spcPct val="20000"/>
              </a:spcBef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68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68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68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68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3000" b="1" u="sng" dirty="0" smtClean="0">
                <a:solidFill>
                  <a:srgbClr val="000000"/>
                </a:solidFill>
              </a:rPr>
              <a:t>10. </a:t>
            </a:r>
            <a:r>
              <a:rPr lang="en-US" altLang="en-US" sz="3000" b="1" u="sng" dirty="0">
                <a:solidFill>
                  <a:srgbClr val="000000"/>
                </a:solidFill>
              </a:rPr>
              <a:t>Can Active Learning Help?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-  </a:t>
            </a:r>
            <a:r>
              <a:rPr lang="en-US" altLang="en-US" sz="2600" b="1" dirty="0">
                <a:solidFill>
                  <a:srgbClr val="000000"/>
                </a:solidFill>
              </a:rPr>
              <a:t>extrinsic motivation </a:t>
            </a:r>
            <a:r>
              <a:rPr lang="en-US" altLang="en-US" sz="2600" dirty="0">
                <a:solidFill>
                  <a:srgbClr val="000000"/>
                </a:solidFill>
              </a:rPr>
              <a:t>boosts synaptic activation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-  amplified by </a:t>
            </a:r>
            <a:r>
              <a:rPr lang="en-US" altLang="en-US" sz="2600" b="1" dirty="0">
                <a:solidFill>
                  <a:srgbClr val="000000"/>
                </a:solidFill>
              </a:rPr>
              <a:t>intrinsic motivation </a:t>
            </a:r>
            <a:r>
              <a:rPr lang="en-US" altLang="en-US" sz="2600" dirty="0">
                <a:solidFill>
                  <a:srgbClr val="000000"/>
                </a:solidFill>
              </a:rPr>
              <a:t>of games, case studies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-  neuronal summation (multisensory, connections) </a:t>
            </a:r>
            <a:r>
              <a:rPr lang="en-US" altLang="en-US" sz="2600" dirty="0">
                <a:solidFill>
                  <a:srgbClr val="000000"/>
                </a:solidFill>
                <a:sym typeface="Wingdings" pitchFamily="2" charset="2"/>
              </a:rPr>
              <a:t> LTP</a:t>
            </a:r>
            <a:endParaRPr lang="en-US" altLang="en-US" sz="2600" dirty="0">
              <a:solidFill>
                <a:srgbClr val="000000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-  </a:t>
            </a:r>
            <a:r>
              <a:rPr lang="en-US" altLang="en-US" sz="2600" b="1" dirty="0">
                <a:solidFill>
                  <a:srgbClr val="000000"/>
                </a:solidFill>
              </a:rPr>
              <a:t>active learning 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facilitates</a:t>
            </a:r>
            <a:r>
              <a:rPr lang="en-US" altLang="en-US" sz="2600" dirty="0" smtClean="0">
                <a:solidFill>
                  <a:srgbClr val="000000"/>
                </a:solidFill>
              </a:rPr>
              <a:t> </a:t>
            </a:r>
            <a:r>
              <a:rPr lang="en-US" altLang="en-US" sz="2600" i="1" dirty="0" smtClean="0">
                <a:solidFill>
                  <a:srgbClr val="000000"/>
                </a:solidFill>
              </a:rPr>
              <a:t>knowledge integration </a:t>
            </a:r>
            <a:r>
              <a:rPr lang="en-US" altLang="en-US" sz="2600" dirty="0" smtClean="0">
                <a:solidFill>
                  <a:srgbClr val="000000"/>
                </a:solidFill>
              </a:rPr>
              <a:t>  </a:t>
            </a:r>
            <a:endParaRPr lang="en-US" altLang="en-US" sz="2600" b="1" dirty="0">
              <a:solidFill>
                <a:srgbClr val="FF0000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-  SLT framework might inspire new A.L. approaches?</a:t>
            </a:r>
          </a:p>
        </p:txBody>
      </p:sp>
      <p:sp>
        <p:nvSpPr>
          <p:cNvPr id="460" name="TextBox 459"/>
          <p:cNvSpPr txBox="1"/>
          <p:nvPr/>
        </p:nvSpPr>
        <p:spPr bwMode="auto">
          <a:xfrm>
            <a:off x="8159808" y="14389842"/>
            <a:ext cx="4797585" cy="369332"/>
          </a:xfrm>
          <a:prstGeom prst="rect">
            <a:avLst/>
          </a:prstGeom>
          <a:solidFill>
            <a:srgbClr val="DDDDDD"/>
          </a:solidFill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MEDscience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cases are </a:t>
            </a:r>
            <a:r>
              <a:rPr lang="en-US" sz="1800" i="1" dirty="0">
                <a:solidFill>
                  <a:schemeClr val="accent6">
                    <a:lumMod val="50000"/>
                  </a:schemeClr>
                </a:solidFill>
              </a:rPr>
              <a:t>Active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</a:rPr>
              <a:t>Multi-Sensory</a:t>
            </a:r>
            <a:endParaRPr lang="en-US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93420" y="14401042"/>
            <a:ext cx="6723967" cy="355727"/>
            <a:chOff x="2402303" y="9120981"/>
            <a:chExt cx="6723967" cy="355727"/>
          </a:xfrm>
        </p:grpSpPr>
        <p:sp>
          <p:nvSpPr>
            <p:cNvPr id="461" name="TextBox 460"/>
            <p:cNvSpPr txBox="1"/>
            <p:nvPr/>
          </p:nvSpPr>
          <p:spPr bwMode="auto">
            <a:xfrm>
              <a:off x="2423711" y="9120981"/>
              <a:ext cx="6592404" cy="353943"/>
            </a:xfrm>
            <a:prstGeom prst="rect">
              <a:avLst/>
            </a:prstGeom>
            <a:solidFill>
              <a:srgbClr val="DDDDDD"/>
            </a:solidFill>
            <a:ln>
              <a:solidFill>
                <a:srgbClr val="000066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7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endParaRPr lang="en-US" sz="17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2402303" y="9122765"/>
              <a:ext cx="6723967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700" b="1" dirty="0">
                  <a:solidFill>
                    <a:schemeClr val="accent6">
                      <a:lumMod val="50000"/>
                    </a:schemeClr>
                  </a:solidFill>
                </a:rPr>
                <a:t>Digital Maze Games use </a:t>
              </a:r>
              <a:r>
                <a:rPr lang="en-US" sz="1700" i="1" dirty="0">
                  <a:solidFill>
                    <a:schemeClr val="accent6">
                      <a:lumMod val="50000"/>
                    </a:schemeClr>
                  </a:solidFill>
                </a:rPr>
                <a:t>Intrinsic Motivation </a:t>
              </a:r>
              <a:r>
                <a:rPr lang="en-US" sz="1700" b="1" dirty="0">
                  <a:solidFill>
                    <a:schemeClr val="accent6">
                      <a:lumMod val="50000"/>
                    </a:schemeClr>
                  </a:solidFill>
                </a:rPr>
                <a:t>to boost synaptic </a:t>
              </a:r>
              <a:r>
                <a:rPr lang="en-US" sz="1700" b="1" dirty="0" smtClean="0">
                  <a:solidFill>
                    <a:schemeClr val="accent6">
                      <a:lumMod val="50000"/>
                    </a:schemeClr>
                  </a:solidFill>
                </a:rPr>
                <a:t>learning</a:t>
              </a:r>
              <a:endParaRPr lang="en-US" sz="17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06810" y="1513772"/>
            <a:ext cx="9524600" cy="4145197"/>
            <a:chOff x="15651678" y="390400"/>
            <a:chExt cx="9524600" cy="4145197"/>
          </a:xfrm>
        </p:grpSpPr>
        <p:sp>
          <p:nvSpPr>
            <p:cNvPr id="10" name="Rectangle 9"/>
            <p:cNvSpPr/>
            <p:nvPr/>
          </p:nvSpPr>
          <p:spPr bwMode="auto">
            <a:xfrm>
              <a:off x="15651678" y="390400"/>
              <a:ext cx="9524600" cy="4145197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509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17" name="Rectangle 1259"/>
            <p:cNvSpPr>
              <a:spLocks noChangeArrowheads="1"/>
            </p:cNvSpPr>
            <p:nvPr/>
          </p:nvSpPr>
          <p:spPr bwMode="auto">
            <a:xfrm>
              <a:off x="15954344" y="672597"/>
              <a:ext cx="8947018" cy="3574646"/>
            </a:xfrm>
            <a:prstGeom prst="rect">
              <a:avLst/>
            </a:prstGeom>
            <a:solidFill>
              <a:srgbClr val="F3FAFF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68204" tIns="84100" rIns="168204" bIns="84100"/>
            <a:lstStyle>
              <a:lvl1pPr defTabSz="1684338" eaLnBrk="0" hangingPunct="0">
                <a:spcBef>
                  <a:spcPct val="20000"/>
                </a:spcBef>
                <a:buChar char="•"/>
                <a:defRPr sz="16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684338" eaLnBrk="0" hangingPunct="0">
                <a:spcBef>
                  <a:spcPct val="20000"/>
                </a:spcBef>
                <a:buChar char="–"/>
                <a:defRPr sz="141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684338" eaLnBrk="0" hangingPunct="0">
                <a:spcBef>
                  <a:spcPct val="20000"/>
                </a:spcBef>
                <a:buChar char="•"/>
                <a:defRPr sz="1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684338" eaLnBrk="0" hangingPunct="0">
                <a:spcBef>
                  <a:spcPct val="20000"/>
                </a:spcBef>
                <a:buChar char="–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684338" eaLnBrk="0" hangingPunct="0">
                <a:spcBef>
                  <a:spcPct val="20000"/>
                </a:spcBef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 b="1" u="sng" dirty="0" smtClean="0">
                  <a:solidFill>
                    <a:srgbClr val="000000"/>
                  </a:solidFill>
                </a:rPr>
                <a:t>1.  Why is there no </a:t>
              </a:r>
              <a:r>
                <a:rPr lang="en-US" altLang="en-US" sz="3600" i="1" u="sng" dirty="0" smtClean="0">
                  <a:solidFill>
                    <a:srgbClr val="000000"/>
                  </a:solidFill>
                </a:rPr>
                <a:t>Flow Chart </a:t>
              </a:r>
              <a:r>
                <a:rPr lang="en-US" altLang="en-US" sz="3600" b="1" u="sng" dirty="0" smtClean="0">
                  <a:solidFill>
                    <a:srgbClr val="000000"/>
                  </a:solidFill>
                </a:rPr>
                <a:t>from Neural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 b="1" u="sng" dirty="0" smtClean="0">
                  <a:solidFill>
                    <a:srgbClr val="000000"/>
                  </a:solidFill>
                </a:rPr>
                <a:t> Representation to Knowledge Integration? </a:t>
              </a: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000" dirty="0" smtClean="0">
                  <a:solidFill>
                    <a:srgbClr val="000000"/>
                  </a:solidFill>
                </a:rPr>
                <a:t>Details on Neural Representation are presently sketchy, so it is difficult to chart a path whereby new items become integrated into our still mysterious knowledge architectures.  We highlight here some key obstacles along with thoughts on how they might be addressed.</a:t>
              </a:r>
              <a:endParaRPr lang="en-US" altLang="en-US" sz="3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67" name="Notched Right Arrow 466"/>
          <p:cNvSpPr/>
          <p:nvPr/>
        </p:nvSpPr>
        <p:spPr bwMode="auto">
          <a:xfrm>
            <a:off x="13922317" y="3058315"/>
            <a:ext cx="1829279" cy="726495"/>
          </a:xfrm>
          <a:prstGeom prst="notched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50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9" name="Notched Right Arrow 468"/>
          <p:cNvSpPr/>
          <p:nvPr/>
        </p:nvSpPr>
        <p:spPr bwMode="auto">
          <a:xfrm rot="16200000">
            <a:off x="5413466" y="15882535"/>
            <a:ext cx="1847130" cy="846023"/>
          </a:xfrm>
          <a:prstGeom prst="notched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50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8906206" y="1707039"/>
            <a:ext cx="4972781" cy="2521139"/>
            <a:chOff x="38869784" y="1756643"/>
            <a:chExt cx="4972781" cy="2521139"/>
          </a:xfrm>
        </p:grpSpPr>
        <p:pic>
          <p:nvPicPr>
            <p:cNvPr id="473" name="Picture 47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9784" y="1756643"/>
              <a:ext cx="4852015" cy="2304098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 bwMode="auto">
            <a:xfrm>
              <a:off x="38869784" y="3998886"/>
              <a:ext cx="4852015" cy="25071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509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877744" y="3939228"/>
              <a:ext cx="49648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Memory Storage via </a:t>
              </a:r>
              <a:r>
                <a:rPr lang="el-GR" dirty="0" smtClean="0"/>
                <a:t>γ</a:t>
              </a:r>
              <a:r>
                <a:rPr lang="en-US" dirty="0" smtClean="0"/>
                <a:t> on </a:t>
              </a:r>
              <a:r>
                <a:rPr lang="el-GR" dirty="0" smtClean="0"/>
                <a:t>θ</a:t>
              </a:r>
              <a:r>
                <a:rPr lang="en-US" dirty="0" smtClean="0"/>
                <a:t> </a:t>
              </a:r>
              <a:r>
                <a:rPr lang="en-US" dirty="0"/>
                <a:t>r</a:t>
              </a:r>
              <a:r>
                <a:rPr lang="en-US" dirty="0" smtClean="0"/>
                <a:t>hythms</a:t>
              </a:r>
              <a:r>
                <a:rPr lang="en-US" sz="1400" dirty="0" smtClean="0"/>
                <a:t>, Lisman &amp; Idiart, 1995</a:t>
              </a:r>
              <a:endParaRPr lang="en-US" sz="1400" dirty="0"/>
            </a:p>
          </p:txBody>
        </p:sp>
      </p:grpSp>
      <p:sp>
        <p:nvSpPr>
          <p:cNvPr id="2072" name="Rectangle 1259"/>
          <p:cNvSpPr>
            <a:spLocks noChangeArrowheads="1"/>
          </p:cNvSpPr>
          <p:nvPr/>
        </p:nvSpPr>
        <p:spPr bwMode="auto">
          <a:xfrm>
            <a:off x="33935657" y="18758916"/>
            <a:ext cx="9004527" cy="2784201"/>
          </a:xfrm>
          <a:prstGeom prst="rect">
            <a:avLst/>
          </a:prstGeom>
          <a:solidFill>
            <a:srgbClr val="F3FA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204" tIns="84100" rIns="168204" bIns="84100"/>
          <a:lstStyle>
            <a:lvl1pPr defTabSz="1684338" eaLnBrk="0" hangingPunct="0">
              <a:spcBef>
                <a:spcPct val="20000"/>
              </a:spcBef>
              <a:buChar char="•"/>
              <a:defRPr sz="16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684338" eaLnBrk="0" hangingPunct="0">
              <a:spcBef>
                <a:spcPct val="20000"/>
              </a:spcBef>
              <a:buChar char="–"/>
              <a:defRPr sz="141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684338" eaLnBrk="0" hangingPunct="0">
              <a:spcBef>
                <a:spcPct val="20000"/>
              </a:spcBef>
              <a:buChar char="•"/>
              <a:defRPr sz="1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684338" eaLnBrk="0" hangingPunct="0">
              <a:spcBef>
                <a:spcPct val="20000"/>
              </a:spcBef>
              <a:buChar char="–"/>
              <a:defRPr sz="10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684338" eaLnBrk="0" hangingPunct="0">
              <a:spcBef>
                <a:spcPct val="20000"/>
              </a:spcBef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68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68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68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68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3000" b="1" u="sng" dirty="0" smtClean="0">
                <a:solidFill>
                  <a:srgbClr val="000000"/>
                </a:solidFill>
              </a:rPr>
              <a:t>5.  How do WM contributions differ from DMRs?</a:t>
            </a:r>
            <a:endParaRPr lang="en-US" altLang="en-US" sz="3000" b="1" u="sng" dirty="0">
              <a:solidFill>
                <a:srgbClr val="000000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- </a:t>
            </a:r>
            <a:r>
              <a:rPr lang="en-US" altLang="en-US" sz="2600" dirty="0" smtClean="0">
                <a:solidFill>
                  <a:srgbClr val="000000"/>
                </a:solidFill>
              </a:rPr>
              <a:t>WM holds 7 +/- 2 items (see Lisman &amp; Idiart </a:t>
            </a:r>
            <a:r>
              <a:rPr lang="el-GR" altLang="en-US" sz="2600" dirty="0" smtClean="0">
                <a:solidFill>
                  <a:srgbClr val="000000"/>
                </a:solidFill>
              </a:rPr>
              <a:t>γ</a:t>
            </a:r>
            <a:r>
              <a:rPr lang="en-US" altLang="en-US" sz="2600" dirty="0" smtClean="0">
                <a:solidFill>
                  <a:srgbClr val="000000"/>
                </a:solidFill>
              </a:rPr>
              <a:t> on </a:t>
            </a:r>
            <a:r>
              <a:rPr lang="el-GR" altLang="en-US" sz="2600" dirty="0" smtClean="0">
                <a:solidFill>
                  <a:srgbClr val="000000"/>
                </a:solidFill>
              </a:rPr>
              <a:t>θ</a:t>
            </a:r>
            <a:r>
              <a:rPr lang="en-US" altLang="en-US" sz="2600" dirty="0" smtClean="0">
                <a:solidFill>
                  <a:srgbClr val="000000"/>
                </a:solidFill>
              </a:rPr>
              <a:t> model)</a:t>
            </a:r>
            <a:endParaRPr lang="en-US" altLang="en-US" sz="2600" dirty="0">
              <a:solidFill>
                <a:srgbClr val="000000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solidFill>
                  <a:srgbClr val="000000"/>
                </a:solidFill>
              </a:rPr>
              <a:t>- DMRs are largely </a:t>
            </a:r>
            <a:r>
              <a:rPr lang="en-US" altLang="en-US" sz="2600" dirty="0">
                <a:solidFill>
                  <a:srgbClr val="000000"/>
                </a:solidFill>
              </a:rPr>
              <a:t>non-linguistic in nature: </a:t>
            </a:r>
            <a:r>
              <a:rPr lang="en-US" altLang="en-US" sz="2600" dirty="0" smtClean="0">
                <a:solidFill>
                  <a:srgbClr val="000000"/>
                </a:solidFill>
              </a:rPr>
              <a:t>“knowledge tokens”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endParaRPr lang="en-US" altLang="en-US" sz="200" dirty="0" smtClean="0">
              <a:solidFill>
                <a:srgbClr val="000000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solidFill>
                  <a:srgbClr val="000000"/>
                </a:solidFill>
              </a:rPr>
              <a:t>WM is repetitive and effortful vs. the 1-trial, no effort DMR writing mechanism that might store thousands of items.  Both entail conscious states, but they seem rather different!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endParaRPr lang="en-US" altLang="en-US" sz="2600" dirty="0">
              <a:solidFill>
                <a:srgbClr val="000000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endParaRPr lang="en-US" altLang="en-US" sz="2600" dirty="0">
              <a:solidFill>
                <a:srgbClr val="000000"/>
              </a:solidFill>
            </a:endParaRPr>
          </a:p>
        </p:txBody>
      </p:sp>
      <p:sp>
        <p:nvSpPr>
          <p:cNvPr id="2074" name="Rectangle 1259"/>
          <p:cNvSpPr>
            <a:spLocks noChangeArrowheads="1"/>
          </p:cNvSpPr>
          <p:nvPr/>
        </p:nvSpPr>
        <p:spPr bwMode="auto">
          <a:xfrm>
            <a:off x="23009129" y="27166332"/>
            <a:ext cx="7634288" cy="3422936"/>
          </a:xfrm>
          <a:prstGeom prst="rect">
            <a:avLst/>
          </a:prstGeom>
          <a:solidFill>
            <a:srgbClr val="F3FA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204" tIns="84100" rIns="168204" bIns="84100"/>
          <a:lstStyle>
            <a:lvl1pPr defTabSz="1684338" eaLnBrk="0" hangingPunct="0">
              <a:spcBef>
                <a:spcPct val="20000"/>
              </a:spcBef>
              <a:buChar char="•"/>
              <a:defRPr sz="16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684338" eaLnBrk="0" hangingPunct="0">
              <a:spcBef>
                <a:spcPct val="20000"/>
              </a:spcBef>
              <a:buChar char="–"/>
              <a:defRPr sz="141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684338" eaLnBrk="0" hangingPunct="0">
              <a:spcBef>
                <a:spcPct val="20000"/>
              </a:spcBef>
              <a:buChar char="•"/>
              <a:defRPr sz="1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684338" eaLnBrk="0" hangingPunct="0">
              <a:spcBef>
                <a:spcPct val="20000"/>
              </a:spcBef>
              <a:buChar char="–"/>
              <a:defRPr sz="10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684338" eaLnBrk="0" hangingPunct="0">
              <a:spcBef>
                <a:spcPct val="20000"/>
              </a:spcBef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68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68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68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68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3000" b="1" u="sng" dirty="0">
                <a:solidFill>
                  <a:srgbClr val="000000"/>
                </a:solidFill>
              </a:rPr>
              <a:t>7</a:t>
            </a:r>
            <a:r>
              <a:rPr lang="en-US" altLang="en-US" sz="3000" b="1" u="sng" dirty="0" smtClean="0">
                <a:solidFill>
                  <a:srgbClr val="000000"/>
                </a:solidFill>
              </a:rPr>
              <a:t>.  How do </a:t>
            </a:r>
            <a:r>
              <a:rPr lang="el-GR" altLang="en-US" sz="3000" b="1" u="sng" dirty="0" smtClean="0">
                <a:solidFill>
                  <a:srgbClr val="000000"/>
                </a:solidFill>
              </a:rPr>
              <a:t>α</a:t>
            </a:r>
            <a:r>
              <a:rPr lang="en-US" altLang="en-US" sz="3000" b="1" u="sng" dirty="0" smtClean="0">
                <a:solidFill>
                  <a:srgbClr val="000000"/>
                </a:solidFill>
              </a:rPr>
              <a:t>, </a:t>
            </a:r>
            <a:r>
              <a:rPr lang="el-GR" altLang="en-US" sz="3000" b="1" u="sng" dirty="0" smtClean="0">
                <a:solidFill>
                  <a:srgbClr val="000000"/>
                </a:solidFill>
              </a:rPr>
              <a:t>θ</a:t>
            </a:r>
            <a:r>
              <a:rPr lang="en-US" altLang="en-US" sz="3000" b="1" u="sng" dirty="0" smtClean="0">
                <a:solidFill>
                  <a:srgbClr val="000000"/>
                </a:solidFill>
              </a:rPr>
              <a:t> and </a:t>
            </a:r>
            <a:r>
              <a:rPr lang="el-GR" altLang="en-US" sz="3000" b="1" u="sng" dirty="0" smtClean="0">
                <a:solidFill>
                  <a:srgbClr val="000000"/>
                </a:solidFill>
              </a:rPr>
              <a:t>γ</a:t>
            </a:r>
            <a:r>
              <a:rPr lang="en-US" altLang="en-US" sz="3000" b="1" u="sng" dirty="0" smtClean="0">
                <a:solidFill>
                  <a:srgbClr val="000000"/>
                </a:solidFill>
              </a:rPr>
              <a:t> Rhythms Contribute?</a:t>
            </a:r>
            <a:endParaRPr lang="en-US" altLang="en-US" sz="3000" b="1" u="sng" dirty="0">
              <a:solidFill>
                <a:srgbClr val="000000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-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600" dirty="0" smtClean="0">
                <a:solidFill>
                  <a:srgbClr val="000000"/>
                </a:solidFill>
              </a:rPr>
              <a:t>γ (gamma) rhythms underlie 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conscious experience</a:t>
            </a:r>
            <a:endParaRPr lang="en-US" altLang="en-US" sz="2600" b="1" dirty="0">
              <a:solidFill>
                <a:srgbClr val="000000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solidFill>
                  <a:srgbClr val="000000"/>
                </a:solidFill>
              </a:rPr>
              <a:t>- </a:t>
            </a:r>
            <a:r>
              <a:rPr lang="el-GR" altLang="en-US" sz="2600" dirty="0" smtClean="0">
                <a:solidFill>
                  <a:srgbClr val="000000"/>
                </a:solidFill>
              </a:rPr>
              <a:t>γ</a:t>
            </a:r>
            <a:r>
              <a:rPr lang="en-US" altLang="en-US" sz="2600" dirty="0" smtClean="0">
                <a:solidFill>
                  <a:srgbClr val="000000"/>
                </a:solidFill>
              </a:rPr>
              <a:t> on </a:t>
            </a:r>
            <a:r>
              <a:rPr lang="el-GR" altLang="en-US" sz="2600" dirty="0" smtClean="0">
                <a:solidFill>
                  <a:srgbClr val="000000"/>
                </a:solidFill>
              </a:rPr>
              <a:t>θ</a:t>
            </a:r>
            <a:r>
              <a:rPr lang="en-US" altLang="en-US" sz="2600" dirty="0" smtClean="0">
                <a:solidFill>
                  <a:srgbClr val="000000"/>
                </a:solidFill>
              </a:rPr>
              <a:t> rhythms enable 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working memory </a:t>
            </a:r>
            <a:r>
              <a:rPr lang="en-US" altLang="en-US" sz="2600" dirty="0" smtClean="0">
                <a:solidFill>
                  <a:srgbClr val="000000"/>
                </a:solidFill>
              </a:rPr>
              <a:t>(WM)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- </a:t>
            </a:r>
            <a:r>
              <a:rPr lang="en-US" altLang="en-US" sz="2400" dirty="0" smtClean="0">
                <a:solidFill>
                  <a:srgbClr val="000000"/>
                </a:solidFill>
              </a:rPr>
              <a:t>synchrony </a:t>
            </a:r>
            <a:r>
              <a:rPr lang="en-US" altLang="en-US" sz="2400" dirty="0">
                <a:solidFill>
                  <a:srgbClr val="000000"/>
                </a:solidFill>
              </a:rPr>
              <a:t>amplifies signals, LTP &amp; STDP (plasticity)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solidFill>
                  <a:srgbClr val="000000"/>
                </a:solidFill>
              </a:rPr>
              <a:t>- 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coupled oscillators </a:t>
            </a:r>
            <a:r>
              <a:rPr lang="en-US" altLang="en-US" sz="2600" dirty="0" smtClean="0">
                <a:solidFill>
                  <a:srgbClr val="000000"/>
                </a:solidFill>
              </a:rPr>
              <a:t>might link DMR items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solidFill>
                  <a:srgbClr val="000000"/>
                </a:solidFill>
              </a:rPr>
              <a:t>- memory recall depends more on </a:t>
            </a:r>
            <a:r>
              <a:rPr lang="el-GR" altLang="en-US" sz="2600" dirty="0" smtClean="0">
                <a:solidFill>
                  <a:srgbClr val="000000"/>
                </a:solidFill>
              </a:rPr>
              <a:t>θ</a:t>
            </a:r>
            <a:r>
              <a:rPr lang="en-US" altLang="en-US" sz="2600" dirty="0" smtClean="0">
                <a:solidFill>
                  <a:srgbClr val="000000"/>
                </a:solidFill>
              </a:rPr>
              <a:t> than on </a:t>
            </a:r>
            <a:r>
              <a:rPr lang="el-GR" altLang="en-US" sz="2600" dirty="0" smtClean="0">
                <a:solidFill>
                  <a:srgbClr val="000000"/>
                </a:solidFill>
              </a:rPr>
              <a:t>α</a:t>
            </a:r>
            <a:r>
              <a:rPr lang="en-US" altLang="en-US" sz="2600" dirty="0">
                <a:solidFill>
                  <a:srgbClr val="000000"/>
                </a:solidFill>
              </a:rPr>
              <a:t>-</a:t>
            </a:r>
            <a:r>
              <a:rPr lang="en-US" altLang="en-US" sz="2600" dirty="0" smtClean="0">
                <a:solidFill>
                  <a:srgbClr val="000000"/>
                </a:solidFill>
              </a:rPr>
              <a:t>rhythm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solidFill>
                  <a:srgbClr val="000000"/>
                </a:solidFill>
              </a:rPr>
              <a:t>- rhythms </a:t>
            </a:r>
            <a:r>
              <a:rPr lang="en-US" altLang="en-US" sz="2600" dirty="0" smtClean="0">
                <a:solidFill>
                  <a:srgbClr val="000000"/>
                </a:solidFill>
              </a:rPr>
              <a:t>intensify upon learning, decision </a:t>
            </a:r>
            <a:r>
              <a:rPr lang="en-US" altLang="en-US" sz="2600" dirty="0" smtClean="0">
                <a:solidFill>
                  <a:srgbClr val="000000"/>
                </a:solidFill>
              </a:rPr>
              <a:t>making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000000"/>
                </a:solidFill>
              </a:rPr>
              <a:t>see </a:t>
            </a:r>
            <a:r>
              <a:rPr lang="en-US" altLang="en-US" sz="1900" dirty="0" smtClean="0">
                <a:solidFill>
                  <a:srgbClr val="000000"/>
                </a:solidFill>
              </a:rPr>
              <a:t>e.g. Benchenane et al. 2010, Kendrick et al. </a:t>
            </a:r>
            <a:r>
              <a:rPr lang="en-US" altLang="en-US" sz="1900" dirty="0" smtClean="0">
                <a:solidFill>
                  <a:srgbClr val="000000"/>
                </a:solidFill>
              </a:rPr>
              <a:t>2011, </a:t>
            </a:r>
            <a:r>
              <a:rPr lang="en-US" altLang="en-US" sz="1900" dirty="0" err="1" smtClean="0">
                <a:solidFill>
                  <a:srgbClr val="000000"/>
                </a:solidFill>
              </a:rPr>
              <a:t>Watrous</a:t>
            </a:r>
            <a:r>
              <a:rPr lang="en-US" altLang="en-US" sz="1900" dirty="0" smtClean="0">
                <a:solidFill>
                  <a:srgbClr val="000000"/>
                </a:solidFill>
              </a:rPr>
              <a:t> et al. 2015.</a:t>
            </a:r>
            <a:endParaRPr lang="en-US" altLang="en-US" sz="1900" dirty="0">
              <a:solidFill>
                <a:srgbClr val="00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3526713" y="30600938"/>
            <a:ext cx="6648488" cy="1795363"/>
            <a:chOff x="26282858" y="30258250"/>
            <a:chExt cx="6509925" cy="1795363"/>
          </a:xfrm>
        </p:grpSpPr>
        <p:sp>
          <p:nvSpPr>
            <p:cNvPr id="5" name="TextBox 4"/>
            <p:cNvSpPr txBox="1"/>
            <p:nvPr/>
          </p:nvSpPr>
          <p:spPr>
            <a:xfrm>
              <a:off x="26408879" y="30258250"/>
              <a:ext cx="6383904" cy="1795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US" sz="1800" dirty="0" smtClean="0"/>
                <a:t>From </a:t>
              </a:r>
              <a:r>
                <a:rPr lang="en-US" sz="1800" i="1" dirty="0" smtClean="0"/>
                <a:t>Stream of Consciousness </a:t>
              </a:r>
              <a:r>
                <a:rPr lang="en-US" sz="1800" dirty="0" smtClean="0"/>
                <a:t>(SoC) we </a:t>
              </a:r>
              <a:r>
                <a:rPr lang="en-US" sz="1800" b="1" dirty="0" smtClean="0"/>
                <a:t>RECORD</a:t>
              </a:r>
              <a:r>
                <a:rPr lang="en-US" sz="1800" dirty="0" smtClean="0"/>
                <a:t> into DMRs</a:t>
              </a:r>
            </a:p>
            <a:p>
              <a:pPr>
                <a:spcAft>
                  <a:spcPts val="200"/>
                </a:spcAft>
              </a:pPr>
              <a:r>
                <a:rPr lang="en-US" sz="1800" dirty="0" smtClean="0"/>
                <a:t>Excerpts of DMRs are </a:t>
              </a:r>
              <a:r>
                <a:rPr lang="en-US" sz="1800" b="1" dirty="0" smtClean="0"/>
                <a:t>SAVED</a:t>
              </a:r>
              <a:r>
                <a:rPr lang="en-US" sz="1800" dirty="0" smtClean="0"/>
                <a:t> into Long Term Memory (LTMs)</a:t>
              </a:r>
            </a:p>
            <a:p>
              <a:pPr>
                <a:spcAft>
                  <a:spcPts val="200"/>
                </a:spcAft>
              </a:pPr>
              <a:r>
                <a:rPr lang="en-US" sz="1700" dirty="0" smtClean="0"/>
                <a:t>Most </a:t>
              </a:r>
              <a:r>
                <a:rPr lang="en-US" sz="1700" dirty="0" smtClean="0"/>
                <a:t>learning/memory is </a:t>
              </a:r>
              <a:r>
                <a:rPr lang="en-US" sz="1700" b="1" dirty="0" smtClean="0"/>
                <a:t>Hebbian</a:t>
              </a:r>
              <a:r>
                <a:rPr lang="en-US" sz="1700" dirty="0" smtClean="0"/>
                <a:t>, which requires coincident </a:t>
              </a:r>
              <a:r>
                <a:rPr lang="en-US" sz="1700" dirty="0" smtClean="0"/>
                <a:t>firing</a:t>
              </a:r>
            </a:p>
            <a:p>
              <a:pPr>
                <a:spcAft>
                  <a:spcPts val="200"/>
                </a:spcAft>
              </a:pPr>
              <a:r>
                <a:rPr lang="en-US" sz="1700" dirty="0" smtClean="0"/>
                <a:t>Multiplexing/concurrent rhythms is a computational multiplier, BUT …</a:t>
              </a:r>
            </a:p>
            <a:p>
              <a:pPr>
                <a:spcAft>
                  <a:spcPts val="200"/>
                </a:spcAft>
              </a:pPr>
              <a:r>
                <a:rPr lang="en-US" sz="1700" dirty="0" smtClean="0"/>
                <a:t>ARE rhythms computations? [as opposed to mere carrier bands] </a:t>
              </a:r>
              <a:endParaRPr lang="en-US" sz="1700" dirty="0"/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6282858" y="30396080"/>
              <a:ext cx="114512" cy="109338"/>
            </a:xfrm>
            <a:prstGeom prst="ellipse">
              <a:avLst/>
            </a:prstGeom>
            <a:solidFill>
              <a:srgbClr val="99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509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2" name="Oval 461"/>
            <p:cNvSpPr/>
            <p:nvPr/>
          </p:nvSpPr>
          <p:spPr bwMode="auto">
            <a:xfrm>
              <a:off x="26282858" y="30692707"/>
              <a:ext cx="114512" cy="109338"/>
            </a:xfrm>
            <a:prstGeom prst="ellipse">
              <a:avLst/>
            </a:prstGeom>
            <a:solidFill>
              <a:srgbClr val="99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509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3" name="Oval 462"/>
            <p:cNvSpPr/>
            <p:nvPr/>
          </p:nvSpPr>
          <p:spPr bwMode="auto">
            <a:xfrm>
              <a:off x="26282858" y="30986630"/>
              <a:ext cx="114512" cy="109338"/>
            </a:xfrm>
            <a:prstGeom prst="ellipse">
              <a:avLst/>
            </a:prstGeom>
            <a:solidFill>
              <a:srgbClr val="99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509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4" name="Oval 463"/>
            <p:cNvSpPr/>
            <p:nvPr/>
          </p:nvSpPr>
          <p:spPr bwMode="auto">
            <a:xfrm>
              <a:off x="26282858" y="31284138"/>
              <a:ext cx="114512" cy="109338"/>
            </a:xfrm>
            <a:prstGeom prst="ellipse">
              <a:avLst/>
            </a:prstGeom>
            <a:solidFill>
              <a:srgbClr val="99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509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5148061" y="12004812"/>
            <a:ext cx="16402614" cy="7486073"/>
            <a:chOff x="15213375" y="11808870"/>
            <a:chExt cx="16402614" cy="7486073"/>
          </a:xfrm>
        </p:grpSpPr>
        <p:sp>
          <p:nvSpPr>
            <p:cNvPr id="38" name="Rectangle 37"/>
            <p:cNvSpPr/>
            <p:nvPr/>
          </p:nvSpPr>
          <p:spPr bwMode="auto">
            <a:xfrm>
              <a:off x="15213375" y="11808870"/>
              <a:ext cx="16402614" cy="7486073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509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65" name="Rectangle 414"/>
            <p:cNvSpPr>
              <a:spLocks noChangeArrowheads="1"/>
            </p:cNvSpPr>
            <p:nvPr/>
          </p:nvSpPr>
          <p:spPr bwMode="auto">
            <a:xfrm>
              <a:off x="15520572" y="12184517"/>
              <a:ext cx="15804072" cy="305091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16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41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ts val="0"/>
                </a:spcBef>
                <a:buNone/>
              </a:pPr>
              <a:r>
                <a:rPr lang="en-US" sz="5400" b="1" dirty="0" smtClean="0"/>
                <a:t>   Knowledge </a:t>
              </a:r>
              <a:r>
                <a:rPr lang="en-US" sz="5400" b="1" dirty="0"/>
                <a:t>Acquisition, Integration and </a:t>
              </a:r>
              <a:r>
                <a:rPr lang="en-US" sz="5400" b="1" dirty="0" smtClean="0"/>
                <a:t>Reward: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en-US" sz="5200" b="1" dirty="0" smtClean="0"/>
                <a:t>  a Neuronal </a:t>
              </a:r>
              <a:r>
                <a:rPr lang="en-US" sz="5200" b="1" dirty="0"/>
                <a:t>/ Synaptic Perspective of STEM Learning</a:t>
              </a:r>
              <a:endParaRPr lang="en-US" sz="5200" dirty="0"/>
            </a:p>
            <a:p>
              <a:pPr algn="ctr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400" dirty="0">
                <a:solidFill>
                  <a:srgbClr val="000000"/>
                </a:solidFill>
              </a:endParaRPr>
            </a:p>
            <a:p>
              <a:pPr algn="ctr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00"/>
                  </a:solidFill>
                </a:rPr>
                <a:t>Annie G. Bryant </a:t>
              </a:r>
              <a:r>
                <a:rPr lang="en-US" altLang="en-US" sz="2800" dirty="0">
                  <a:solidFill>
                    <a:srgbClr val="000000"/>
                  </a:solidFill>
                </a:rPr>
                <a:t>AND</a:t>
              </a:r>
              <a:r>
                <a:rPr lang="en-US" altLang="en-US" sz="4400" dirty="0">
                  <a:solidFill>
                    <a:srgbClr val="000000"/>
                  </a:solidFill>
                </a:rPr>
                <a:t> </a:t>
              </a:r>
              <a:r>
                <a:rPr lang="en-US" altLang="en-US" sz="4000" b="1" dirty="0">
                  <a:solidFill>
                    <a:srgbClr val="000000"/>
                  </a:solidFill>
                </a:rPr>
                <a:t>Donald M. </a:t>
              </a:r>
              <a:r>
                <a:rPr lang="en-US" altLang="en-US" sz="4000" b="1" dirty="0" smtClean="0">
                  <a:solidFill>
                    <a:srgbClr val="000000"/>
                  </a:solidFill>
                </a:rPr>
                <a:t>O’Malley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400" b="1" dirty="0">
                <a:solidFill>
                  <a:srgbClr val="000000"/>
                </a:solidFill>
              </a:endParaRPr>
            </a:p>
            <a:p>
              <a:pPr algn="ctr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rgbClr val="000000"/>
                  </a:solidFill>
                </a:rPr>
                <a:t>Behavioral Neuroscience Program &amp; Dept. Biology, NU, Boston MA 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5738900" y="15465775"/>
              <a:ext cx="15365860" cy="3542054"/>
              <a:chOff x="16531432" y="15883466"/>
              <a:chExt cx="13195706" cy="3542054"/>
            </a:xfrm>
          </p:grpSpPr>
          <p:sp>
            <p:nvSpPr>
              <p:cNvPr id="451" name="Rectangle 450"/>
              <p:cNvSpPr/>
              <p:nvPr/>
            </p:nvSpPr>
            <p:spPr bwMode="auto">
              <a:xfrm>
                <a:off x="16531432" y="15883466"/>
                <a:ext cx="13195706" cy="3497773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73000">
                    <a:schemeClr val="accent2">
                      <a:lumMod val="60000"/>
                      <a:lumOff val="40000"/>
                    </a:schemeClr>
                  </a:gs>
                  <a:gs pos="79000">
                    <a:srgbClr val="4E4E9F"/>
                  </a:gs>
                  <a:gs pos="87000">
                    <a:schemeClr val="accent6">
                      <a:lumMod val="50000"/>
                    </a:scheme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5092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84" name="TextBox 2"/>
              <p:cNvSpPr txBox="1">
                <a:spLocks noChangeArrowheads="1"/>
              </p:cNvSpPr>
              <p:nvPr/>
            </p:nvSpPr>
            <p:spPr bwMode="auto">
              <a:xfrm>
                <a:off x="16696706" y="15886090"/>
                <a:ext cx="13030432" cy="3539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chemeClr val="bg1"/>
                    </a:solidFill>
                  </a:rPr>
                  <a:t>In education, Big Data is all about finding multivariate correlations and using that to improve learning and teaching </a:t>
                </a:r>
                <a:r>
                  <a:rPr lang="en-US" altLang="en-US" sz="2800" b="1" dirty="0" smtClean="0">
                    <a:solidFill>
                      <a:schemeClr val="bg1"/>
                    </a:solidFill>
                  </a:rPr>
                  <a:t>outcomes: </a:t>
                </a:r>
                <a:r>
                  <a:rPr lang="en-US" altLang="en-US" sz="2800" b="1" dirty="0">
                    <a:solidFill>
                      <a:schemeClr val="bg1"/>
                    </a:solidFill>
                  </a:rPr>
                  <a:t>this is called </a:t>
                </a:r>
                <a:r>
                  <a:rPr lang="en-US" altLang="en-US" sz="2800" i="1" dirty="0">
                    <a:solidFill>
                      <a:schemeClr val="bg1"/>
                    </a:solidFill>
                  </a:rPr>
                  <a:t>evidence-based </a:t>
                </a:r>
                <a:r>
                  <a:rPr lang="en-US" altLang="en-US" sz="2800" b="1" dirty="0">
                    <a:solidFill>
                      <a:schemeClr val="bg1"/>
                    </a:solidFill>
                  </a:rPr>
                  <a:t>teaching or learning.  But this does</a:t>
                </a:r>
                <a:r>
                  <a:rPr lang="en-US" altLang="en-US" sz="2800" b="1" dirty="0"/>
                  <a:t> not explain how we learn.  </a:t>
                </a:r>
                <a:r>
                  <a:rPr lang="en-US" altLang="en-US" sz="2800" b="1" dirty="0" smtClean="0"/>
                  <a:t>In our extension of Synaptic Learning Theory (SLT), we seek a path to a more principled </a:t>
                </a:r>
                <a:r>
                  <a:rPr lang="en-US" altLang="en-US" sz="2800" b="1" dirty="0"/>
                  <a:t>understanding of the neural processes that acquire and integrate </a:t>
                </a:r>
                <a:r>
                  <a:rPr lang="en-US" altLang="en-US" sz="2800" b="1" dirty="0" smtClean="0"/>
                  <a:t>knowledge,  as well as the </a:t>
                </a:r>
                <a:r>
                  <a:rPr lang="en-US" altLang="en-US" sz="2800" b="1" dirty="0"/>
                  <a:t>nature of mammalian knowledge architectures.  Advancing learning </a:t>
                </a:r>
                <a:r>
                  <a:rPr lang="en-US" altLang="en-US" sz="2800" b="1" dirty="0" smtClean="0"/>
                  <a:t>science without </a:t>
                </a:r>
                <a:r>
                  <a:rPr lang="en-US" altLang="en-US" sz="2800" b="1" dirty="0"/>
                  <a:t>these principles </a:t>
                </a:r>
                <a:r>
                  <a:rPr lang="en-US" altLang="en-US" sz="2800" b="1" dirty="0" smtClean="0"/>
                  <a:t> might be akin to advancing </a:t>
                </a:r>
                <a:r>
                  <a:rPr lang="en-US" altLang="en-US" sz="2800" b="1" dirty="0"/>
                  <a:t>molecular biology without knowing what codons are or what restriction enzymes </a:t>
                </a:r>
                <a:r>
                  <a:rPr lang="en-US" altLang="en-US" sz="2800" b="1" dirty="0" smtClean="0"/>
                  <a:t>do.  Linking KA’s to synaptic events could take 100 years or more, but could have far-reaching ramifications.</a:t>
                </a:r>
                <a:r>
                  <a:rPr lang="en-US" altLang="en-US" sz="1000" b="1" dirty="0" smtClean="0"/>
                  <a:t>   </a:t>
                </a:r>
                <a:r>
                  <a:rPr lang="en-US" altLang="en-US" sz="2600" b="1" dirty="0" smtClean="0"/>
                  <a:t>Coming </a:t>
                </a:r>
                <a:r>
                  <a:rPr lang="en-US" altLang="en-US" sz="2600" b="1" dirty="0"/>
                  <a:t>soon</a:t>
                </a:r>
                <a:r>
                  <a:rPr lang="en-US" altLang="en-US" sz="2000" dirty="0"/>
                  <a:t>:</a:t>
                </a:r>
                <a:r>
                  <a:rPr lang="en-US" altLang="en-US" sz="1000" dirty="0"/>
                  <a:t> </a:t>
                </a:r>
                <a:r>
                  <a:rPr lang="en-US" altLang="en-US" sz="2600" i="1" dirty="0"/>
                  <a:t>Synthetic Neuroscience Institute: </a:t>
                </a:r>
                <a:r>
                  <a:rPr lang="en-US" altLang="en-US" sz="2600" dirty="0" smtClean="0"/>
                  <a:t>d.omalley@neu.edu</a:t>
                </a:r>
                <a:endParaRPr lang="en-US" altLang="en-US" sz="2600" dirty="0"/>
              </a:p>
            </p:txBody>
          </p:sp>
        </p:grpSp>
      </p:grpSp>
      <p:sp>
        <p:nvSpPr>
          <p:cNvPr id="141" name="TextBox 140"/>
          <p:cNvSpPr txBox="1"/>
          <p:nvPr/>
        </p:nvSpPr>
        <p:spPr>
          <a:xfrm>
            <a:off x="34085064" y="21543117"/>
            <a:ext cx="85834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Consc. Epochs </a:t>
            </a:r>
            <a:r>
              <a:rPr lang="en-US" sz="1500" dirty="0" smtClean="0"/>
              <a:t>see VanRullen &amp; Koch (2003); </a:t>
            </a:r>
            <a:r>
              <a:rPr lang="en-US" sz="1500" b="1" dirty="0" smtClean="0"/>
              <a:t>Alpha/Gamma</a:t>
            </a:r>
            <a:r>
              <a:rPr lang="en-US" sz="1500" dirty="0" smtClean="0"/>
              <a:t> see Ward (2003) in Trends in Cogn. Sciences</a:t>
            </a:r>
            <a:endParaRPr lang="en-US" sz="1500" dirty="0"/>
          </a:p>
        </p:txBody>
      </p:sp>
      <p:sp>
        <p:nvSpPr>
          <p:cNvPr id="2079" name="Rectangle 1259"/>
          <p:cNvSpPr>
            <a:spLocks noChangeArrowheads="1"/>
          </p:cNvSpPr>
          <p:nvPr/>
        </p:nvSpPr>
        <p:spPr bwMode="auto">
          <a:xfrm>
            <a:off x="12510193" y="21882683"/>
            <a:ext cx="7949747" cy="3054833"/>
          </a:xfrm>
          <a:prstGeom prst="rect">
            <a:avLst/>
          </a:prstGeom>
          <a:solidFill>
            <a:srgbClr val="F3FA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204" tIns="84100" rIns="168204" bIns="84100"/>
          <a:lstStyle>
            <a:lvl1pPr defTabSz="1684338" eaLnBrk="0" hangingPunct="0">
              <a:spcBef>
                <a:spcPct val="20000"/>
              </a:spcBef>
              <a:buChar char="•"/>
              <a:defRPr sz="16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684338" eaLnBrk="0" hangingPunct="0">
              <a:spcBef>
                <a:spcPct val="20000"/>
              </a:spcBef>
              <a:buChar char="–"/>
              <a:defRPr sz="141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684338" eaLnBrk="0" hangingPunct="0">
              <a:spcBef>
                <a:spcPct val="20000"/>
              </a:spcBef>
              <a:buChar char="•"/>
              <a:defRPr sz="1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684338" eaLnBrk="0" hangingPunct="0">
              <a:spcBef>
                <a:spcPct val="20000"/>
              </a:spcBef>
              <a:buChar char="–"/>
              <a:defRPr sz="10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684338" eaLnBrk="0" hangingPunct="0">
              <a:spcBef>
                <a:spcPct val="20000"/>
              </a:spcBef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68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68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68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68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3000" b="1" u="sng" dirty="0" smtClean="0">
                <a:solidFill>
                  <a:srgbClr val="000000"/>
                </a:solidFill>
              </a:rPr>
              <a:t>8. </a:t>
            </a:r>
            <a:r>
              <a:rPr lang="en-US" altLang="en-US" sz="3000" b="1" u="sng" dirty="0">
                <a:solidFill>
                  <a:srgbClr val="000000"/>
                </a:solidFill>
              </a:rPr>
              <a:t>How is NEW Knowledge Integrated?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-  role of 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SCIP</a:t>
            </a:r>
            <a:r>
              <a:rPr lang="en-US" altLang="en-US" sz="2600" dirty="0" smtClean="0">
                <a:solidFill>
                  <a:srgbClr val="000000"/>
                </a:solidFill>
              </a:rPr>
              <a:t>  </a:t>
            </a:r>
            <a:r>
              <a:rPr lang="el-GR" altLang="en-US" sz="2600" dirty="0" smtClean="0">
                <a:solidFill>
                  <a:srgbClr val="000000"/>
                </a:solidFill>
              </a:rPr>
              <a:t>ϟ</a:t>
            </a:r>
            <a:r>
              <a:rPr lang="en-US" altLang="en-US" sz="2600" dirty="0" smtClean="0">
                <a:solidFill>
                  <a:srgbClr val="000000"/>
                </a:solidFill>
              </a:rPr>
              <a:t>  </a:t>
            </a:r>
            <a:r>
              <a:rPr lang="en-US" altLang="en-US" sz="2500" dirty="0" smtClean="0">
                <a:solidFill>
                  <a:srgbClr val="000000"/>
                </a:solidFill>
              </a:rPr>
              <a:t>Sub-Conscious Information Processing</a:t>
            </a:r>
            <a:endParaRPr lang="en-US" altLang="en-US" sz="2500" dirty="0">
              <a:solidFill>
                <a:srgbClr val="000000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- </a:t>
            </a:r>
            <a:r>
              <a:rPr lang="en-US" altLang="en-US" sz="2600" dirty="0" smtClean="0">
                <a:solidFill>
                  <a:srgbClr val="000000"/>
                </a:solidFill>
              </a:rPr>
              <a:t> valuation </a:t>
            </a:r>
            <a:r>
              <a:rPr lang="en-US" altLang="en-US" sz="2600" dirty="0">
                <a:solidFill>
                  <a:srgbClr val="000000"/>
                </a:solidFill>
              </a:rPr>
              <a:t>of </a:t>
            </a:r>
            <a:r>
              <a:rPr lang="en-US" altLang="en-US" sz="2600" dirty="0" smtClean="0">
                <a:solidFill>
                  <a:srgbClr val="000000"/>
                </a:solidFill>
              </a:rPr>
              <a:t>connections </a:t>
            </a:r>
            <a:r>
              <a:rPr lang="en-US" altLang="en-US" sz="2400" dirty="0" smtClean="0">
                <a:solidFill>
                  <a:srgbClr val="000000"/>
                </a:solidFill>
              </a:rPr>
              <a:t>in trans-neuronal representations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- </a:t>
            </a:r>
            <a:r>
              <a:rPr lang="en-US" altLang="en-US" sz="2600" dirty="0" smtClean="0">
                <a:solidFill>
                  <a:srgbClr val="000000"/>
                </a:solidFill>
              </a:rPr>
              <a:t> expansion </a:t>
            </a:r>
            <a:r>
              <a:rPr lang="en-US" altLang="en-US" sz="2600" dirty="0">
                <a:solidFill>
                  <a:srgbClr val="000000"/>
                </a:solidFill>
              </a:rPr>
              <a:t>and </a:t>
            </a:r>
            <a:r>
              <a:rPr lang="en-US" altLang="en-US" sz="2600" dirty="0" smtClean="0">
                <a:solidFill>
                  <a:srgbClr val="000000"/>
                </a:solidFill>
              </a:rPr>
              <a:t>enrichment of Knowledge Architectures</a:t>
            </a:r>
            <a:endParaRPr lang="en-US" altLang="en-US" sz="2600" dirty="0">
              <a:solidFill>
                <a:srgbClr val="000000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- </a:t>
            </a:r>
            <a:r>
              <a:rPr lang="en-US" altLang="en-US" sz="2600" dirty="0" smtClean="0">
                <a:solidFill>
                  <a:srgbClr val="000000"/>
                </a:solidFill>
              </a:rPr>
              <a:t> how </a:t>
            </a:r>
            <a:r>
              <a:rPr lang="en-US" altLang="en-US" sz="2600" dirty="0">
                <a:solidFill>
                  <a:srgbClr val="000000"/>
                </a:solidFill>
              </a:rPr>
              <a:t>are new CONCEPTS created?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solidFill>
                  <a:srgbClr val="000000"/>
                </a:solidFill>
              </a:rPr>
              <a:t>-  role for </a:t>
            </a:r>
            <a:r>
              <a:rPr lang="en-US" altLang="en-US" sz="2600" dirty="0">
                <a:solidFill>
                  <a:srgbClr val="000000"/>
                </a:solidFill>
              </a:rPr>
              <a:t>Symbolic Neuronal Operations (SNOPs</a:t>
            </a:r>
            <a:r>
              <a:rPr lang="en-US" altLang="en-US" sz="2600" dirty="0" smtClean="0">
                <a:solidFill>
                  <a:srgbClr val="000000"/>
                </a:solidFill>
              </a:rPr>
              <a:t>)?</a:t>
            </a:r>
          </a:p>
          <a:p>
            <a:pPr>
              <a:lnSpc>
                <a:spcPct val="105000"/>
              </a:lnSpc>
              <a:spcBef>
                <a:spcPct val="0"/>
              </a:spcBef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- </a:t>
            </a:r>
            <a:r>
              <a:rPr lang="en-US" altLang="en-US" sz="2600" dirty="0" smtClean="0">
                <a:solidFill>
                  <a:srgbClr val="000000"/>
                </a:solidFill>
              </a:rPr>
              <a:t> percolation </a:t>
            </a:r>
            <a:r>
              <a:rPr lang="en-US" altLang="en-US" sz="2600" dirty="0">
                <a:solidFill>
                  <a:srgbClr val="000000"/>
                </a:solidFill>
              </a:rPr>
              <a:t>for Pavlovian-connections &amp; processing?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endParaRPr lang="en-US" altLang="en-US" sz="2600" dirty="0">
              <a:solidFill>
                <a:srgbClr val="000000"/>
              </a:solidFill>
            </a:endParaRPr>
          </a:p>
        </p:txBody>
      </p:sp>
      <p:sp>
        <p:nvSpPr>
          <p:cNvPr id="2080" name="Rectangle 1259"/>
          <p:cNvSpPr>
            <a:spLocks noChangeArrowheads="1"/>
          </p:cNvSpPr>
          <p:nvPr/>
        </p:nvSpPr>
        <p:spPr bwMode="auto">
          <a:xfrm>
            <a:off x="12534256" y="25071588"/>
            <a:ext cx="7902575" cy="2678112"/>
          </a:xfrm>
          <a:prstGeom prst="rect">
            <a:avLst/>
          </a:prstGeom>
          <a:solidFill>
            <a:srgbClr val="F3FA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204" tIns="84100" rIns="168204" bIns="84100"/>
          <a:lstStyle>
            <a:lvl1pPr defTabSz="1684338" eaLnBrk="0" hangingPunct="0">
              <a:spcBef>
                <a:spcPct val="20000"/>
              </a:spcBef>
              <a:buChar char="•"/>
              <a:defRPr sz="16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684338" eaLnBrk="0" hangingPunct="0">
              <a:spcBef>
                <a:spcPct val="20000"/>
              </a:spcBef>
              <a:buChar char="–"/>
              <a:defRPr sz="141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684338" eaLnBrk="0" hangingPunct="0">
              <a:spcBef>
                <a:spcPct val="20000"/>
              </a:spcBef>
              <a:buChar char="•"/>
              <a:defRPr sz="1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684338" eaLnBrk="0" hangingPunct="0">
              <a:spcBef>
                <a:spcPct val="20000"/>
              </a:spcBef>
              <a:buChar char="–"/>
              <a:defRPr sz="10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684338" eaLnBrk="0" hangingPunct="0">
              <a:spcBef>
                <a:spcPct val="20000"/>
              </a:spcBef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68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68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68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68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3000" b="1" u="sng" dirty="0" smtClean="0">
                <a:solidFill>
                  <a:srgbClr val="000000"/>
                </a:solidFill>
              </a:rPr>
              <a:t>HOCs </a:t>
            </a:r>
            <a:r>
              <a:rPr lang="en-US" altLang="en-US" sz="3000" b="1" u="sng" dirty="0">
                <a:solidFill>
                  <a:srgbClr val="000000"/>
                </a:solidFill>
              </a:rPr>
              <a:t>Rock!  </a:t>
            </a:r>
            <a:r>
              <a:rPr lang="en-US" altLang="en-US" sz="3000" b="1" u="sng" dirty="0" smtClean="0">
                <a:solidFill>
                  <a:srgbClr val="000000"/>
                </a:solidFill>
              </a:rPr>
              <a:t>  </a:t>
            </a:r>
            <a:r>
              <a:rPr lang="en-US" altLang="en-US" sz="3000" i="1" u="sng" dirty="0" smtClean="0">
                <a:solidFill>
                  <a:srgbClr val="000000"/>
                </a:solidFill>
              </a:rPr>
              <a:t>Higher </a:t>
            </a:r>
            <a:r>
              <a:rPr lang="en-US" altLang="en-US" sz="3000" i="1" u="sng" dirty="0">
                <a:solidFill>
                  <a:srgbClr val="000000"/>
                </a:solidFill>
              </a:rPr>
              <a:t>Order </a:t>
            </a:r>
            <a:r>
              <a:rPr lang="en-US" altLang="en-US" sz="3000" i="1" u="sng" dirty="0" smtClean="0">
                <a:solidFill>
                  <a:srgbClr val="000000"/>
                </a:solidFill>
              </a:rPr>
              <a:t>Correlations</a:t>
            </a:r>
            <a:endParaRPr lang="en-US" altLang="en-US" sz="3000" i="1" u="sng" dirty="0">
              <a:solidFill>
                <a:srgbClr val="000000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- </a:t>
            </a:r>
            <a:r>
              <a:rPr lang="en-US" altLang="en-US" sz="2600" dirty="0" smtClean="0">
                <a:solidFill>
                  <a:srgbClr val="000000"/>
                </a:solidFill>
              </a:rPr>
              <a:t>within DMRs (correlations between DMR epochs)</a:t>
            </a:r>
            <a:endParaRPr lang="en-US" altLang="en-US" sz="2600" dirty="0">
              <a:solidFill>
                <a:srgbClr val="000000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- </a:t>
            </a:r>
            <a:r>
              <a:rPr lang="en-US" altLang="en-US" sz="2600" dirty="0" smtClean="0">
                <a:solidFill>
                  <a:srgbClr val="000000"/>
                </a:solidFill>
              </a:rPr>
              <a:t>SCIP scanning of knowledge architectures for best fits</a:t>
            </a:r>
            <a:endParaRPr lang="en-US" altLang="en-US" sz="2600" dirty="0">
              <a:solidFill>
                <a:srgbClr val="000000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- </a:t>
            </a:r>
            <a:r>
              <a:rPr lang="en-US" altLang="en-US" sz="2600" dirty="0" smtClean="0">
                <a:solidFill>
                  <a:srgbClr val="000000"/>
                </a:solidFill>
              </a:rPr>
              <a:t>roles for </a:t>
            </a:r>
            <a:r>
              <a:rPr lang="en-US" altLang="en-US" sz="2600" dirty="0">
                <a:solidFill>
                  <a:srgbClr val="000000"/>
                </a:solidFill>
              </a:rPr>
              <a:t>hippocampus, </a:t>
            </a:r>
            <a:r>
              <a:rPr lang="en-US" altLang="en-US" sz="2600" dirty="0" smtClean="0">
                <a:solidFill>
                  <a:srgbClr val="000000"/>
                </a:solidFill>
              </a:rPr>
              <a:t>Bayesian inference?  </a:t>
            </a:r>
            <a:r>
              <a:rPr lang="en-US" altLang="en-US" sz="1800" dirty="0" smtClean="0">
                <a:solidFill>
                  <a:srgbClr val="000000"/>
                </a:solidFill>
              </a:rPr>
              <a:t>J. Tenenbaum</a:t>
            </a:r>
            <a:endParaRPr lang="en-US" altLang="en-US" sz="1800" dirty="0">
              <a:solidFill>
                <a:srgbClr val="000000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- percolation theory and Auto Associative Networks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- cortical proofreading </a:t>
            </a:r>
            <a:r>
              <a:rPr lang="en-US" altLang="en-US" sz="2600" dirty="0" smtClean="0">
                <a:solidFill>
                  <a:srgbClr val="000000"/>
                </a:solidFill>
              </a:rPr>
              <a:t>mechanisms (www.syndar.org)</a:t>
            </a:r>
            <a:endParaRPr lang="en-US" altLang="en-US" sz="26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3188374" y="27760266"/>
            <a:ext cx="2334681" cy="33855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Suggested Readings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45368021" y="8112058"/>
            <a:ext cx="8668774" cy="7774700"/>
            <a:chOff x="34720450" y="7291518"/>
            <a:chExt cx="8668774" cy="7774700"/>
          </a:xfrm>
        </p:grpSpPr>
        <p:sp>
          <p:nvSpPr>
            <p:cNvPr id="132" name="Rectangle 1259"/>
            <p:cNvSpPr>
              <a:spLocks noChangeArrowheads="1"/>
            </p:cNvSpPr>
            <p:nvPr/>
          </p:nvSpPr>
          <p:spPr bwMode="auto">
            <a:xfrm>
              <a:off x="35438919" y="7291518"/>
              <a:ext cx="7902575" cy="1903413"/>
            </a:xfrm>
            <a:prstGeom prst="rect">
              <a:avLst/>
            </a:prstGeom>
            <a:solidFill>
              <a:srgbClr val="F3FA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68204" tIns="84100" rIns="168204" bIns="84100"/>
            <a:lstStyle>
              <a:lvl1pPr defTabSz="1684338" eaLnBrk="0" hangingPunct="0">
                <a:spcBef>
                  <a:spcPct val="20000"/>
                </a:spcBef>
                <a:buChar char="•"/>
                <a:defRPr sz="16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684338" eaLnBrk="0" hangingPunct="0">
                <a:spcBef>
                  <a:spcPct val="20000"/>
                </a:spcBef>
                <a:buChar char="–"/>
                <a:defRPr sz="141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684338" eaLnBrk="0" hangingPunct="0">
                <a:spcBef>
                  <a:spcPct val="20000"/>
                </a:spcBef>
                <a:buChar char="•"/>
                <a:defRPr sz="1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684338" eaLnBrk="0" hangingPunct="0">
                <a:spcBef>
                  <a:spcPct val="20000"/>
                </a:spcBef>
                <a:buChar char="–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684338" eaLnBrk="0" hangingPunct="0">
                <a:spcBef>
                  <a:spcPct val="20000"/>
                </a:spcBef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000" b="1" u="sng" dirty="0">
                  <a:solidFill>
                    <a:srgbClr val="000000"/>
                  </a:solidFill>
                </a:rPr>
                <a:t>4.  What do DMR epochs look like?</a:t>
              </a: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>
                  <a:solidFill>
                    <a:srgbClr val="000000"/>
                  </a:solidFill>
                </a:rPr>
                <a:t>- trans-cortical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representations (see items </a:t>
              </a:r>
              <a:r>
                <a:rPr lang="en-US" altLang="en-US" sz="2600" baseline="24000" dirty="0" smtClean="0">
                  <a:solidFill>
                    <a:srgbClr val="000000"/>
                  </a:solidFill>
                </a:rPr>
                <a:t>#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6, </a:t>
              </a:r>
              <a:r>
                <a:rPr lang="en-US" altLang="en-US" sz="2600" baseline="26000" dirty="0" smtClean="0">
                  <a:solidFill>
                    <a:srgbClr val="000000"/>
                  </a:solidFill>
                </a:rPr>
                <a:t>#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8)</a:t>
              </a:r>
              <a:endParaRPr lang="en-US" altLang="en-US" sz="2600" dirty="0">
                <a:solidFill>
                  <a:srgbClr val="000000"/>
                </a:solidFill>
              </a:endParaRP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>
                  <a:solidFill>
                    <a:srgbClr val="000000"/>
                  </a:solidFill>
                </a:rPr>
                <a:t>-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binding depends </a:t>
              </a:r>
              <a:r>
                <a:rPr lang="en-US" altLang="en-US" sz="2600" dirty="0">
                  <a:solidFill>
                    <a:srgbClr val="000000"/>
                  </a:solidFill>
                </a:rPr>
                <a:t>on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alpha &amp; gamma-band oscillations</a:t>
              </a:r>
              <a:r>
                <a:rPr lang="en-US" altLang="en-US" sz="2400" dirty="0" smtClean="0">
                  <a:solidFill>
                    <a:srgbClr val="000000"/>
                  </a:solidFill>
                </a:rPr>
                <a:t>?</a:t>
              </a:r>
              <a:endParaRPr lang="en-US" altLang="en-US" sz="2400" dirty="0">
                <a:solidFill>
                  <a:srgbClr val="000000"/>
                </a:solidFill>
              </a:endParaRP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>
                  <a:solidFill>
                    <a:srgbClr val="000000"/>
                  </a:solidFill>
                </a:rPr>
                <a:t>- largely non-linguistic in nature: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“knowledge tokens”</a:t>
              </a:r>
              <a:endParaRPr lang="en-US" altLang="en-US" sz="2600" dirty="0">
                <a:solidFill>
                  <a:srgbClr val="000000"/>
                </a:solidFill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34720450" y="9433964"/>
              <a:ext cx="8637588" cy="5302250"/>
              <a:chOff x="34661475" y="20715288"/>
              <a:chExt cx="8637588" cy="5302250"/>
            </a:xfrm>
          </p:grpSpPr>
          <p:grpSp>
            <p:nvGrpSpPr>
              <p:cNvPr id="135" name="Group 7"/>
              <p:cNvGrpSpPr>
                <a:grpSpLocks/>
              </p:cNvGrpSpPr>
              <p:nvPr/>
            </p:nvGrpSpPr>
            <p:grpSpPr bwMode="auto">
              <a:xfrm>
                <a:off x="34661475" y="20715288"/>
                <a:ext cx="8637588" cy="5302250"/>
                <a:chOff x="32637165" y="21372372"/>
                <a:chExt cx="10551963" cy="5302390"/>
              </a:xfrm>
            </p:grpSpPr>
            <p:pic>
              <p:nvPicPr>
                <p:cNvPr id="137" name="Picture 30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25" t="19269" r="13152" b="22533"/>
                <a:stretch>
                  <a:fillRect/>
                </a:stretch>
              </p:blipFill>
              <p:spPr bwMode="auto">
                <a:xfrm>
                  <a:off x="32637165" y="21372372"/>
                  <a:ext cx="10551963" cy="530239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3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34084732" y="21584402"/>
                  <a:ext cx="8460032" cy="523220"/>
                </a:xfrm>
                <a:prstGeom prst="rect">
                  <a:avLst/>
                </a:prstGeom>
                <a:solidFill>
                  <a:srgbClr val="CCD2FC"/>
                </a:solidFill>
                <a:ln w="9525">
                  <a:solidFill>
                    <a:srgbClr val="800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defTabSz="5016500" eaLnBrk="0" hangingPunct="0">
                    <a:spcBef>
                      <a:spcPct val="20000"/>
                    </a:spcBef>
                    <a:buChar char="•"/>
                    <a:defRPr sz="16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4075113" indent="-1566863" defTabSz="5016500" eaLnBrk="0" hangingPunct="0">
                    <a:spcBef>
                      <a:spcPct val="20000"/>
                    </a:spcBef>
                    <a:buChar char="–"/>
                    <a:defRPr sz="141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6270625" indent="-1254125" defTabSz="5016500" eaLnBrk="0" hangingPunct="0">
                    <a:spcBef>
                      <a:spcPct val="20000"/>
                    </a:spcBef>
                    <a:buChar char="•"/>
                    <a:defRPr sz="1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8778875" indent="-1254125" defTabSz="5016500" eaLnBrk="0" hangingPunct="0">
                    <a:spcBef>
                      <a:spcPct val="20000"/>
                    </a:spcBef>
                    <a:buChar char="–"/>
                    <a:defRPr sz="10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11285538" indent="-1252538" defTabSz="5016500" eaLnBrk="0" hangingPunct="0">
                    <a:spcBef>
                      <a:spcPct val="20000"/>
                    </a:spcBef>
                    <a:buChar char="»"/>
                    <a:defRPr sz="10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11742738" indent="-1252538" defTabSz="5016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12199938" indent="-1252538" defTabSz="5016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12657138" indent="-1252538" defTabSz="5016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13114338" indent="-1252538" defTabSz="5016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 b="1"/>
                    <a:t>DMR Items, Frequency of Item Occurrence</a:t>
                  </a:r>
                </a:p>
              </p:txBody>
            </p:sp>
          </p:grpSp>
          <p:sp>
            <p:nvSpPr>
              <p:cNvPr id="136" name="TextBox 135"/>
              <p:cNvSpPr txBox="1"/>
              <p:nvPr/>
            </p:nvSpPr>
            <p:spPr>
              <a:xfrm>
                <a:off x="39624465" y="21697940"/>
                <a:ext cx="3533981" cy="75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Ganz and O’Malley, 2012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    @</a:t>
                </a:r>
                <a:r>
                  <a:rPr lang="en-US" sz="24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www.zfhindbrain.com</a:t>
                </a:r>
                <a:endParaRPr lang="en-US" sz="20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34805784" y="14743053"/>
              <a:ext cx="858344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/>
                <a:t>Consc. Epochs </a:t>
              </a:r>
              <a:r>
                <a:rPr lang="en-US" sz="1500" dirty="0" smtClean="0"/>
                <a:t>see VanRullen &amp; Koch (2003); </a:t>
              </a:r>
              <a:r>
                <a:rPr lang="en-US" sz="1500" b="1" dirty="0" smtClean="0"/>
                <a:t>Alpha/Gamma</a:t>
              </a:r>
              <a:r>
                <a:rPr lang="en-US" sz="1500" dirty="0" smtClean="0"/>
                <a:t> see Ward (2003) in Trends in Cogn. Sciences</a:t>
              </a:r>
              <a:endParaRPr lang="en-US" sz="1500" dirty="0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55326442" y="1042906"/>
            <a:ext cx="9706883" cy="10576428"/>
            <a:chOff x="24541642" y="21208215"/>
            <a:chExt cx="9706883" cy="10576428"/>
          </a:xfrm>
        </p:grpSpPr>
        <p:grpSp>
          <p:nvGrpSpPr>
            <p:cNvPr id="142" name="Group 465"/>
            <p:cNvGrpSpPr>
              <a:grpSpLocks/>
            </p:cNvGrpSpPr>
            <p:nvPr/>
          </p:nvGrpSpPr>
          <p:grpSpPr bwMode="auto">
            <a:xfrm>
              <a:off x="24554519" y="24612483"/>
              <a:ext cx="7867650" cy="6203950"/>
              <a:chOff x="13994" y="5917"/>
              <a:chExt cx="4956" cy="3908"/>
            </a:xfrm>
          </p:grpSpPr>
          <p:pic>
            <p:nvPicPr>
              <p:cNvPr id="147" name="Picture 45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840" t="11024" r="8496" b="4167"/>
              <a:stretch>
                <a:fillRect/>
              </a:stretch>
            </p:blipFill>
            <p:spPr bwMode="auto">
              <a:xfrm>
                <a:off x="13994" y="5917"/>
                <a:ext cx="4956" cy="3908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8" name="Text Box 1216"/>
              <p:cNvSpPr txBox="1">
                <a:spLocks noChangeArrowheads="1"/>
              </p:cNvSpPr>
              <p:nvPr/>
            </p:nvSpPr>
            <p:spPr bwMode="auto">
              <a:xfrm>
                <a:off x="17682" y="6061"/>
                <a:ext cx="1145" cy="588"/>
              </a:xfrm>
              <a:prstGeom prst="rect">
                <a:avLst/>
              </a:prstGeom>
              <a:solidFill>
                <a:srgbClr val="DDDDDD">
                  <a:alpha val="7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1050925" eaLnBrk="0" hangingPunct="0">
                  <a:spcBef>
                    <a:spcPct val="20000"/>
                  </a:spcBef>
                  <a:buChar char="•"/>
                  <a:defRPr sz="16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1050925" eaLnBrk="0" hangingPunct="0">
                  <a:spcBef>
                    <a:spcPct val="20000"/>
                  </a:spcBef>
                  <a:buChar char="–"/>
                  <a:defRPr sz="141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1050925" eaLnBrk="0" hangingPunct="0">
                  <a:spcBef>
                    <a:spcPct val="20000"/>
                  </a:spcBef>
                  <a:buChar char="•"/>
                  <a:defRPr sz="1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1050925" eaLnBrk="0" hangingPunct="0">
                  <a:spcBef>
                    <a:spcPct val="20000"/>
                  </a:spcBef>
                  <a:buChar char="–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1050925" eaLnBrk="0" hangingPunct="0">
                  <a:spcBef>
                    <a:spcPct val="20000"/>
                  </a:spcBef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10509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10509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10509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10509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/>
                  <a:t>Are DMRs stored  in the temporal / parietal / prefrontal cortices?</a:t>
                </a:r>
              </a:p>
            </p:txBody>
          </p:sp>
          <p:sp>
            <p:nvSpPr>
              <p:cNvPr id="149" name="Text Box 454"/>
              <p:cNvSpPr txBox="1">
                <a:spLocks noChangeArrowheads="1"/>
              </p:cNvSpPr>
              <p:nvPr/>
            </p:nvSpPr>
            <p:spPr bwMode="auto">
              <a:xfrm>
                <a:off x="14061" y="5981"/>
                <a:ext cx="1235" cy="37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1050925" eaLnBrk="0" hangingPunct="0">
                  <a:spcBef>
                    <a:spcPct val="20000"/>
                  </a:spcBef>
                  <a:buChar char="•"/>
                  <a:defRPr sz="16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1050925" eaLnBrk="0" hangingPunct="0">
                  <a:spcBef>
                    <a:spcPct val="20000"/>
                  </a:spcBef>
                  <a:buChar char="–"/>
                  <a:defRPr sz="141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1050925" eaLnBrk="0" hangingPunct="0">
                  <a:spcBef>
                    <a:spcPct val="20000"/>
                  </a:spcBef>
                  <a:buChar char="•"/>
                  <a:defRPr sz="1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1050925" eaLnBrk="0" hangingPunct="0">
                  <a:spcBef>
                    <a:spcPct val="20000"/>
                  </a:spcBef>
                  <a:buChar char="–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1050925" eaLnBrk="0" hangingPunct="0">
                  <a:spcBef>
                    <a:spcPct val="20000"/>
                  </a:spcBef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10509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10509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10509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10509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/>
                  <a:t>Bruno </a:t>
                </a:r>
                <a:r>
                  <a:rPr lang="en-US" altLang="en-US" sz="1600" b="1" dirty="0" err="1"/>
                  <a:t>Averbeck</a:t>
                </a:r>
                <a:r>
                  <a:rPr lang="en-US" altLang="en-US" sz="1600" b="1" dirty="0"/>
                  <a:t> &amp;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 err="1"/>
                  <a:t>Moonsang</a:t>
                </a:r>
                <a:r>
                  <a:rPr lang="en-US" altLang="en-US" sz="1600" b="1" dirty="0"/>
                  <a:t> </a:t>
                </a:r>
                <a:r>
                  <a:rPr lang="en-US" altLang="en-US" sz="1600" b="1" dirty="0" err="1"/>
                  <a:t>Seo</a:t>
                </a:r>
                <a:r>
                  <a:rPr lang="en-US" altLang="en-US" sz="1600" b="1" dirty="0"/>
                  <a:t>, 2008</a:t>
                </a:r>
              </a:p>
            </p:txBody>
          </p:sp>
          <p:sp>
            <p:nvSpPr>
              <p:cNvPr id="150" name="Text Box 455"/>
              <p:cNvSpPr txBox="1">
                <a:spLocks noChangeArrowheads="1"/>
              </p:cNvSpPr>
              <p:nvPr/>
            </p:nvSpPr>
            <p:spPr bwMode="auto">
              <a:xfrm>
                <a:off x="14056" y="6341"/>
                <a:ext cx="12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1050925" eaLnBrk="0" hangingPunct="0">
                  <a:spcBef>
                    <a:spcPct val="20000"/>
                  </a:spcBef>
                  <a:buChar char="•"/>
                  <a:defRPr sz="16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1050925" eaLnBrk="0" hangingPunct="0">
                  <a:spcBef>
                    <a:spcPct val="20000"/>
                  </a:spcBef>
                  <a:buChar char="–"/>
                  <a:defRPr sz="141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1050925" eaLnBrk="0" hangingPunct="0">
                  <a:spcBef>
                    <a:spcPct val="20000"/>
                  </a:spcBef>
                  <a:buChar char="•"/>
                  <a:defRPr sz="1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1050925" eaLnBrk="0" hangingPunct="0">
                  <a:spcBef>
                    <a:spcPct val="20000"/>
                  </a:spcBef>
                  <a:buChar char="–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1050925" eaLnBrk="0" hangingPunct="0">
                  <a:spcBef>
                    <a:spcPct val="20000"/>
                  </a:spcBef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10509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10509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10509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10509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i="1" dirty="0"/>
                  <a:t>PLoS Computational Biology</a:t>
                </a:r>
              </a:p>
            </p:txBody>
          </p:sp>
        </p:grpSp>
        <p:sp>
          <p:nvSpPr>
            <p:cNvPr id="143" name="Rectangle 1259"/>
            <p:cNvSpPr>
              <a:spLocks noChangeArrowheads="1"/>
            </p:cNvSpPr>
            <p:nvPr/>
          </p:nvSpPr>
          <p:spPr bwMode="auto">
            <a:xfrm>
              <a:off x="24541642" y="21208215"/>
              <a:ext cx="7490104" cy="3178616"/>
            </a:xfrm>
            <a:prstGeom prst="rect">
              <a:avLst/>
            </a:prstGeom>
            <a:solidFill>
              <a:srgbClr val="F3FA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68204" tIns="84100" rIns="168204" bIns="84100"/>
            <a:lstStyle>
              <a:lvl1pPr defTabSz="1684338" eaLnBrk="0" hangingPunct="0">
                <a:spcBef>
                  <a:spcPct val="20000"/>
                </a:spcBef>
                <a:buChar char="•"/>
                <a:defRPr sz="16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684338" eaLnBrk="0" hangingPunct="0">
                <a:spcBef>
                  <a:spcPct val="20000"/>
                </a:spcBef>
                <a:buChar char="–"/>
                <a:defRPr sz="141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684338" eaLnBrk="0" hangingPunct="0">
                <a:spcBef>
                  <a:spcPct val="20000"/>
                </a:spcBef>
                <a:buChar char="•"/>
                <a:defRPr sz="1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684338" eaLnBrk="0" hangingPunct="0">
                <a:spcBef>
                  <a:spcPct val="20000"/>
                </a:spcBef>
                <a:buChar char="–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684338" eaLnBrk="0" hangingPunct="0">
                <a:spcBef>
                  <a:spcPct val="20000"/>
                </a:spcBef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000" b="1" u="sng" dirty="0">
                  <a:solidFill>
                    <a:srgbClr val="000000"/>
                  </a:solidFill>
                </a:rPr>
                <a:t>6.  How is Knowledge Represented?</a:t>
              </a: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>
                  <a:solidFill>
                    <a:srgbClr val="000000"/>
                  </a:solidFill>
                </a:rPr>
                <a:t>-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 invariant </a:t>
              </a:r>
              <a:r>
                <a:rPr lang="en-US" altLang="en-US" sz="2600" dirty="0">
                  <a:solidFill>
                    <a:srgbClr val="000000"/>
                  </a:solidFill>
                </a:rPr>
                <a:t>representations of knowledge tokens</a:t>
              </a: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>
                  <a:solidFill>
                    <a:srgbClr val="000000"/>
                  </a:solidFill>
                </a:rPr>
                <a:t>-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 distributed</a:t>
              </a:r>
              <a:r>
                <a:rPr lang="en-US" altLang="en-US" sz="2600" dirty="0">
                  <a:solidFill>
                    <a:srgbClr val="000000"/>
                  </a:solidFill>
                </a:rPr>
                <a:t>, massively interconnected assemblies</a:t>
              </a: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>
                  <a:solidFill>
                    <a:srgbClr val="000000"/>
                  </a:solidFill>
                </a:rPr>
                <a:t>-</a:t>
              </a:r>
              <a:r>
                <a:rPr lang="en-US" altLang="en-US" sz="2000" dirty="0">
                  <a:solidFill>
                    <a:srgbClr val="000000"/>
                  </a:solidFill>
                </a:rPr>
                <a:t> </a:t>
              </a:r>
              <a:r>
                <a:rPr lang="en-US" altLang="en-US" sz="2000" dirty="0" smtClean="0">
                  <a:solidFill>
                    <a:srgbClr val="000000"/>
                  </a:solidFill>
                </a:rPr>
                <a:t>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“</a:t>
              </a:r>
              <a:r>
                <a:rPr lang="en-US" altLang="en-US" sz="2600" dirty="0">
                  <a:solidFill>
                    <a:srgbClr val="000000"/>
                  </a:solidFill>
                </a:rPr>
                <a:t>dense coding” ala Quiroga’s </a:t>
              </a:r>
              <a:r>
                <a:rPr lang="en-US" altLang="en-US" sz="2600" i="1" dirty="0">
                  <a:solidFill>
                    <a:srgbClr val="000000"/>
                  </a:solidFill>
                </a:rPr>
                <a:t>Jennifer Aniston </a:t>
              </a:r>
              <a:r>
                <a:rPr lang="en-US" altLang="en-US" sz="2600" dirty="0">
                  <a:solidFill>
                    <a:srgbClr val="000000"/>
                  </a:solidFill>
                </a:rPr>
                <a:t>cells</a:t>
              </a: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>
                  <a:solidFill>
                    <a:srgbClr val="000000"/>
                  </a:solidFill>
                </a:rPr>
                <a:t>-  symbolic “neural words”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(~ neural </a:t>
              </a:r>
              <a:r>
                <a:rPr lang="en-US" altLang="en-US" sz="2600" dirty="0">
                  <a:solidFill>
                    <a:srgbClr val="000000"/>
                  </a:solidFill>
                </a:rPr>
                <a:t>“PDFs”)?</a:t>
              </a: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>
                  <a:solidFill>
                    <a:srgbClr val="000000"/>
                  </a:solidFill>
                </a:rPr>
                <a:t>-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 Knowledge </a:t>
              </a:r>
              <a:r>
                <a:rPr lang="en-US" altLang="en-US" sz="2600" dirty="0">
                  <a:solidFill>
                    <a:srgbClr val="000000"/>
                  </a:solidFill>
                </a:rPr>
                <a:t>Architectures built of atoms, molecules,</a:t>
              </a: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>
                  <a:solidFill>
                    <a:srgbClr val="000000"/>
                  </a:solidFill>
                </a:rPr>
                <a:t> 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  to </a:t>
              </a:r>
              <a:r>
                <a:rPr lang="en-US" altLang="en-US" sz="2600" dirty="0">
                  <a:solidFill>
                    <a:srgbClr val="000000"/>
                  </a:solidFill>
                </a:rPr>
                <a:t>larger structures (proteins, cells, by analogy)</a:t>
              </a: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endParaRPr lang="en-US" altLang="en-US" sz="2600" dirty="0">
                <a:solidFill>
                  <a:srgbClr val="000000"/>
                </a:solidFill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34134013" y="25683303"/>
              <a:ext cx="114512" cy="109338"/>
            </a:xfrm>
            <a:prstGeom prst="ellipse">
              <a:avLst/>
            </a:prstGeom>
            <a:solidFill>
              <a:srgbClr val="99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509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4671993" y="30837858"/>
              <a:ext cx="75739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 Diagram illustrates trans-cortical connectivity and emphasizes prefrontal </a:t>
              </a:r>
            </a:p>
            <a:p>
              <a:r>
                <a:rPr lang="en-US" sz="1800" dirty="0" smtClean="0"/>
                <a:t>cortex as a massive hub through which all manner of representations might bind.</a:t>
              </a:r>
              <a:endParaRPr lang="en-US" sz="1800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9521043" y="31446089"/>
              <a:ext cx="2672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See Quian Quiroga et al. 2005</a:t>
              </a:r>
              <a:endParaRPr lang="en-US" dirty="0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46202349" y="15819808"/>
            <a:ext cx="10354443" cy="11186793"/>
            <a:chOff x="33034781" y="14743053"/>
            <a:chExt cx="10354443" cy="11186793"/>
          </a:xfrm>
        </p:grpSpPr>
        <p:grpSp>
          <p:nvGrpSpPr>
            <p:cNvPr id="152" name="Group 481"/>
            <p:cNvGrpSpPr>
              <a:grpSpLocks/>
            </p:cNvGrpSpPr>
            <p:nvPr/>
          </p:nvGrpSpPr>
          <p:grpSpPr bwMode="auto">
            <a:xfrm>
              <a:off x="33034781" y="20321985"/>
              <a:ext cx="7348537" cy="3968750"/>
              <a:chOff x="14717" y="3564"/>
              <a:chExt cx="4629" cy="2500"/>
            </a:xfrm>
          </p:grpSpPr>
          <p:pic>
            <p:nvPicPr>
              <p:cNvPr id="161" name="Picture 512" descr="nrn1000_041a_f1"/>
              <p:cNvPicPr>
                <a:picLocks noChangeAspect="1" noChangeArrowheads="1"/>
              </p:cNvPicPr>
              <p:nvPr/>
            </p:nvPicPr>
            <p:blipFill>
              <a:blip r:embed="rId9">
                <a:lum bright="-12000"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051"/>
              <a:stretch>
                <a:fillRect/>
              </a:stretch>
            </p:blipFill>
            <p:spPr bwMode="auto">
              <a:xfrm>
                <a:off x="15470" y="3564"/>
                <a:ext cx="3876" cy="25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2" name="Text Box 513"/>
              <p:cNvSpPr txBox="1">
                <a:spLocks noChangeArrowheads="1"/>
              </p:cNvSpPr>
              <p:nvPr/>
            </p:nvSpPr>
            <p:spPr bwMode="auto">
              <a:xfrm>
                <a:off x="14717" y="4310"/>
                <a:ext cx="1145" cy="46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1050925" eaLnBrk="0" hangingPunct="0">
                  <a:spcBef>
                    <a:spcPct val="20000"/>
                  </a:spcBef>
                  <a:buChar char="•"/>
                  <a:defRPr sz="16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1050925" eaLnBrk="0" hangingPunct="0">
                  <a:spcBef>
                    <a:spcPct val="20000"/>
                  </a:spcBef>
                  <a:buChar char="–"/>
                  <a:defRPr sz="141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1050925" eaLnBrk="0" hangingPunct="0">
                  <a:spcBef>
                    <a:spcPct val="20000"/>
                  </a:spcBef>
                  <a:buChar char="•"/>
                  <a:defRPr sz="1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1050925" eaLnBrk="0" hangingPunct="0">
                  <a:spcBef>
                    <a:spcPct val="20000"/>
                  </a:spcBef>
                  <a:buChar char="–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1050925" eaLnBrk="0" hangingPunct="0">
                  <a:spcBef>
                    <a:spcPct val="20000"/>
                  </a:spcBef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10509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10509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10509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10509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/>
                  <a:t>Howard Eichenbaum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/>
                  <a:t>Nature Reviews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/>
                  <a:t>Neuroscience, 2000.</a:t>
                </a:r>
              </a:p>
            </p:txBody>
          </p:sp>
          <p:sp>
            <p:nvSpPr>
              <p:cNvPr id="163" name="Text Box 518"/>
              <p:cNvSpPr txBox="1">
                <a:spLocks noChangeArrowheads="1"/>
              </p:cNvSpPr>
              <p:nvPr/>
            </p:nvSpPr>
            <p:spPr bwMode="auto">
              <a:xfrm>
                <a:off x="14879" y="5041"/>
                <a:ext cx="768" cy="734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1050925" eaLnBrk="0" hangingPunct="0">
                  <a:spcBef>
                    <a:spcPct val="20000"/>
                  </a:spcBef>
                  <a:buChar char="•"/>
                  <a:defRPr sz="16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1050925" eaLnBrk="0" hangingPunct="0">
                  <a:spcBef>
                    <a:spcPct val="20000"/>
                  </a:spcBef>
                  <a:buChar char="–"/>
                  <a:defRPr sz="141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1050925" eaLnBrk="0" hangingPunct="0">
                  <a:spcBef>
                    <a:spcPct val="20000"/>
                  </a:spcBef>
                  <a:buChar char="•"/>
                  <a:defRPr sz="1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1050925" eaLnBrk="0" hangingPunct="0">
                  <a:spcBef>
                    <a:spcPct val="20000"/>
                  </a:spcBef>
                  <a:buChar char="–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1050925" eaLnBrk="0" hangingPunct="0">
                  <a:spcBef>
                    <a:spcPct val="20000"/>
                  </a:spcBef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10509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10509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10509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10509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/>
                  <a:t>Cortical-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/>
                  <a:t>Hippocampal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/>
                  <a:t>System for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/>
                  <a:t>Declarative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/>
                  <a:t>Memory</a:t>
                </a:r>
              </a:p>
            </p:txBody>
          </p:sp>
        </p:grpSp>
        <p:sp>
          <p:nvSpPr>
            <p:cNvPr id="153" name="Rectangle 1259"/>
            <p:cNvSpPr>
              <a:spLocks noChangeArrowheads="1"/>
            </p:cNvSpPr>
            <p:nvPr/>
          </p:nvSpPr>
          <p:spPr bwMode="auto">
            <a:xfrm>
              <a:off x="33318943" y="16507222"/>
              <a:ext cx="7634288" cy="3548063"/>
            </a:xfrm>
            <a:prstGeom prst="rect">
              <a:avLst/>
            </a:prstGeom>
            <a:solidFill>
              <a:srgbClr val="F3FA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68204" tIns="84100" rIns="168204" bIns="84100"/>
            <a:lstStyle>
              <a:lvl1pPr defTabSz="1684338" eaLnBrk="0" hangingPunct="0">
                <a:spcBef>
                  <a:spcPct val="20000"/>
                </a:spcBef>
                <a:buChar char="•"/>
                <a:defRPr sz="16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684338" eaLnBrk="0" hangingPunct="0">
                <a:spcBef>
                  <a:spcPct val="20000"/>
                </a:spcBef>
                <a:buChar char="–"/>
                <a:defRPr sz="141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684338" eaLnBrk="0" hangingPunct="0">
                <a:spcBef>
                  <a:spcPct val="20000"/>
                </a:spcBef>
                <a:buChar char="•"/>
                <a:defRPr sz="1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684338" eaLnBrk="0" hangingPunct="0">
                <a:spcBef>
                  <a:spcPct val="20000"/>
                </a:spcBef>
                <a:buChar char="–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684338" eaLnBrk="0" hangingPunct="0">
                <a:spcBef>
                  <a:spcPct val="20000"/>
                </a:spcBef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000" b="1" u="sng" dirty="0">
                  <a:solidFill>
                    <a:srgbClr val="000000"/>
                  </a:solidFill>
                </a:rPr>
                <a:t>5.  What exactly DO we </a:t>
              </a:r>
              <a:r>
                <a:rPr lang="en-US" altLang="en-US" sz="2700" b="1" u="sng" dirty="0" smtClean="0">
                  <a:solidFill>
                    <a:srgbClr val="000000"/>
                  </a:solidFill>
                </a:rPr>
                <a:t>RECORD</a:t>
              </a:r>
              <a:r>
                <a:rPr lang="en-US" altLang="en-US" sz="3000" b="1" u="sng" dirty="0" smtClean="0">
                  <a:solidFill>
                    <a:srgbClr val="000000"/>
                  </a:solidFill>
                </a:rPr>
                <a:t> </a:t>
              </a:r>
              <a:r>
                <a:rPr lang="en-US" altLang="en-US" sz="3000" b="1" u="sng" dirty="0">
                  <a:solidFill>
                    <a:srgbClr val="000000"/>
                  </a:solidFill>
                </a:rPr>
                <a:t>and </a:t>
              </a:r>
              <a:r>
                <a:rPr lang="en-US" altLang="en-US" sz="2700" b="1" u="sng" dirty="0">
                  <a:solidFill>
                    <a:srgbClr val="000000"/>
                  </a:solidFill>
                </a:rPr>
                <a:t>SAVE</a:t>
              </a:r>
              <a:r>
                <a:rPr lang="en-US" altLang="en-US" sz="3000" b="1" u="sng" dirty="0">
                  <a:solidFill>
                    <a:srgbClr val="000000"/>
                  </a:solidFill>
                </a:rPr>
                <a:t>?</a:t>
              </a: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>
                  <a:solidFill>
                    <a:srgbClr val="000000"/>
                  </a:solidFill>
                </a:rPr>
                <a:t>-</a:t>
              </a:r>
              <a:r>
                <a:rPr lang="en-US" altLang="en-US" sz="2000" dirty="0">
                  <a:solidFill>
                    <a:srgbClr val="000000"/>
                  </a:solidFill>
                </a:rPr>
                <a:t> </a:t>
              </a:r>
              <a:r>
                <a:rPr lang="en-US" altLang="en-US" sz="2000" dirty="0" smtClean="0">
                  <a:solidFill>
                    <a:srgbClr val="000000"/>
                  </a:solidFill>
                </a:rPr>
                <a:t>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“</a:t>
              </a:r>
              <a:r>
                <a:rPr lang="en-US" altLang="en-US" sz="2600" dirty="0">
                  <a:solidFill>
                    <a:srgbClr val="000000"/>
                  </a:solidFill>
                </a:rPr>
                <a:t>salience / novelty”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=  </a:t>
              </a:r>
              <a:r>
                <a:rPr lang="en-US" altLang="en-US" sz="2600" u="sng" dirty="0">
                  <a:solidFill>
                    <a:srgbClr val="000000"/>
                  </a:solidFill>
                </a:rPr>
                <a:t>first pass “filter”</a:t>
              </a:r>
              <a:r>
                <a:rPr lang="en-US" altLang="en-US" sz="2600" dirty="0">
                  <a:solidFill>
                    <a:srgbClr val="000000"/>
                  </a:solidFill>
                </a:rPr>
                <a:t>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 into </a:t>
              </a:r>
              <a:r>
                <a:rPr lang="en-US" altLang="en-US" sz="2600" dirty="0">
                  <a:solidFill>
                    <a:srgbClr val="000000"/>
                  </a:solidFill>
                </a:rPr>
                <a:t>SoC</a:t>
              </a: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>
                  <a:solidFill>
                    <a:srgbClr val="000000"/>
                  </a:solidFill>
                </a:rPr>
                <a:t>-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 from </a:t>
              </a:r>
              <a:r>
                <a:rPr lang="en-US" altLang="en-US" sz="2600" dirty="0">
                  <a:solidFill>
                    <a:srgbClr val="000000"/>
                  </a:solidFill>
                </a:rPr>
                <a:t>SoC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,  </a:t>
              </a:r>
              <a:r>
                <a:rPr lang="en-US" altLang="en-US" sz="2600" u="sng" dirty="0">
                  <a:solidFill>
                    <a:srgbClr val="000000"/>
                  </a:solidFill>
                </a:rPr>
                <a:t>2</a:t>
              </a:r>
              <a:r>
                <a:rPr lang="en-US" altLang="en-US" sz="2600" u="sng" baseline="30000" dirty="0">
                  <a:solidFill>
                    <a:srgbClr val="000000"/>
                  </a:solidFill>
                </a:rPr>
                <a:t>nd</a:t>
              </a:r>
              <a:r>
                <a:rPr lang="en-US" altLang="en-US" sz="2600" u="sng" dirty="0">
                  <a:solidFill>
                    <a:srgbClr val="000000"/>
                  </a:solidFill>
                </a:rPr>
                <a:t> filter</a:t>
              </a:r>
              <a:r>
                <a:rPr lang="en-US" altLang="en-US" sz="2600" dirty="0">
                  <a:solidFill>
                    <a:srgbClr val="000000"/>
                  </a:solidFill>
                </a:rPr>
                <a:t>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 evaluates </a:t>
              </a:r>
              <a:r>
                <a:rPr lang="en-US" altLang="en-US" sz="2600" dirty="0">
                  <a:solidFill>
                    <a:srgbClr val="000000"/>
                  </a:solidFill>
                </a:rPr>
                <a:t>and stores epochs</a:t>
              </a: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 smtClean="0">
                  <a:solidFill>
                    <a:srgbClr val="000000"/>
                  </a:solidFill>
                </a:rPr>
                <a:t>-  </a:t>
              </a:r>
              <a:r>
                <a:rPr lang="en-US" altLang="en-US" sz="2600" dirty="0">
                  <a:solidFill>
                    <a:srgbClr val="000000"/>
                  </a:solidFill>
                </a:rPr>
                <a:t>of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 ~ 15,000 </a:t>
              </a:r>
              <a:r>
                <a:rPr lang="en-US" altLang="en-US" sz="2600" dirty="0">
                  <a:solidFill>
                    <a:srgbClr val="000000"/>
                  </a:solidFill>
                </a:rPr>
                <a:t>epochs per day (= 1 DMR) only a small</a:t>
              </a: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>
                  <a:solidFill>
                    <a:srgbClr val="000000"/>
                  </a:solidFill>
                </a:rPr>
                <a:t>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  </a:t>
              </a:r>
              <a:r>
                <a:rPr lang="en-US" altLang="en-US" sz="2600" dirty="0">
                  <a:solidFill>
                    <a:srgbClr val="000000"/>
                  </a:solidFill>
                </a:rPr>
                <a:t>subset are consolidated into long-term memory </a:t>
              </a: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>
                  <a:solidFill>
                    <a:srgbClr val="000000"/>
                  </a:solidFill>
                </a:rPr>
                <a:t>-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 epochs </a:t>
              </a:r>
              <a:r>
                <a:rPr lang="en-US" altLang="en-US" sz="2600" dirty="0">
                  <a:solidFill>
                    <a:srgbClr val="000000"/>
                  </a:solidFill>
                </a:rPr>
                <a:t>might be assigned value by comparison to  </a:t>
              </a: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>
                  <a:solidFill>
                    <a:srgbClr val="000000"/>
                  </a:solidFill>
                </a:rPr>
                <a:t>   stored,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related items  </a:t>
              </a:r>
              <a:r>
                <a:rPr lang="en-US" altLang="en-US" sz="2600" u="sng" dirty="0" smtClean="0">
                  <a:solidFill>
                    <a:srgbClr val="000000"/>
                  </a:solidFill>
                </a:rPr>
                <a:t>= 3</a:t>
              </a:r>
              <a:r>
                <a:rPr lang="en-US" altLang="en-US" sz="2600" u="sng" baseline="30000" dirty="0" smtClean="0">
                  <a:solidFill>
                    <a:srgbClr val="000000"/>
                  </a:solidFill>
                </a:rPr>
                <a:t>rd</a:t>
              </a:r>
              <a:r>
                <a:rPr lang="en-US" altLang="en-US" sz="2600" u="sng" dirty="0" smtClean="0">
                  <a:solidFill>
                    <a:srgbClr val="000000"/>
                  </a:solidFill>
                </a:rPr>
                <a:t> filter</a:t>
              </a:r>
              <a:endParaRPr lang="en-US" altLang="en-US" sz="2600" dirty="0">
                <a:solidFill>
                  <a:srgbClr val="000000"/>
                </a:solidFill>
              </a:endParaRP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>
                  <a:solidFill>
                    <a:srgbClr val="000000"/>
                  </a:solidFill>
                </a:rPr>
                <a:t>-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subconscious IP, sleep </a:t>
              </a:r>
              <a:r>
                <a:rPr lang="en-US" altLang="en-US" sz="2600" dirty="0">
                  <a:solidFill>
                    <a:srgbClr val="000000"/>
                  </a:solidFill>
                </a:rPr>
                <a:t>&amp; hippocampus all contribute</a:t>
              </a: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endParaRPr lang="en-US" altLang="en-US" sz="2600" dirty="0">
                <a:solidFill>
                  <a:srgbClr val="000000"/>
                </a:solidFill>
              </a:endParaRPr>
            </a:p>
          </p:txBody>
        </p:sp>
        <p:grpSp>
          <p:nvGrpSpPr>
            <p:cNvPr id="154" name="Group 153"/>
            <p:cNvGrpSpPr/>
            <p:nvPr/>
          </p:nvGrpSpPr>
          <p:grpSpPr>
            <a:xfrm>
              <a:off x="34129486" y="24365315"/>
              <a:ext cx="6631637" cy="1564531"/>
              <a:chOff x="26282858" y="30258250"/>
              <a:chExt cx="6631637" cy="1564531"/>
            </a:xfrm>
          </p:grpSpPr>
          <p:sp>
            <p:nvSpPr>
              <p:cNvPr id="156" name="TextBox 155"/>
              <p:cNvSpPr txBox="1"/>
              <p:nvPr/>
            </p:nvSpPr>
            <p:spPr>
              <a:xfrm>
                <a:off x="26383540" y="30258250"/>
                <a:ext cx="6530955" cy="1564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200"/>
                  </a:spcAft>
                </a:pPr>
                <a:r>
                  <a:rPr lang="en-US" sz="1800" dirty="0" smtClean="0"/>
                  <a:t>From </a:t>
                </a:r>
                <a:r>
                  <a:rPr lang="en-US" sz="1800" i="1" dirty="0" smtClean="0"/>
                  <a:t>Stream of Consciousness </a:t>
                </a:r>
                <a:r>
                  <a:rPr lang="en-US" sz="1800" dirty="0" smtClean="0"/>
                  <a:t>(SoC) we </a:t>
                </a:r>
                <a:r>
                  <a:rPr lang="en-US" sz="1800" b="1" dirty="0" smtClean="0"/>
                  <a:t>RECORD</a:t>
                </a:r>
                <a:r>
                  <a:rPr lang="en-US" sz="1800" dirty="0" smtClean="0"/>
                  <a:t> into DMRs</a:t>
                </a:r>
              </a:p>
              <a:p>
                <a:pPr>
                  <a:spcAft>
                    <a:spcPts val="200"/>
                  </a:spcAft>
                </a:pPr>
                <a:r>
                  <a:rPr lang="en-US" sz="1800" dirty="0" smtClean="0"/>
                  <a:t>Excerpts of DMRs are </a:t>
                </a:r>
                <a:r>
                  <a:rPr lang="en-US" sz="1800" b="1" dirty="0" smtClean="0"/>
                  <a:t>SAVED</a:t>
                </a:r>
                <a:r>
                  <a:rPr lang="en-US" sz="1800" dirty="0" smtClean="0"/>
                  <a:t> into Long Term Memory (LTMs)</a:t>
                </a:r>
              </a:p>
              <a:p>
                <a:pPr>
                  <a:spcAft>
                    <a:spcPts val="200"/>
                  </a:spcAft>
                </a:pPr>
                <a:r>
                  <a:rPr lang="en-US" sz="1800" dirty="0" smtClean="0"/>
                  <a:t>Rats store contextual LTMs that require an intact hippocampus</a:t>
                </a:r>
              </a:p>
              <a:p>
                <a:pPr>
                  <a:spcAft>
                    <a:spcPts val="200"/>
                  </a:spcAft>
                </a:pPr>
                <a:r>
                  <a:rPr lang="en-US" sz="1800" dirty="0" smtClean="0"/>
                  <a:t>Do rats have DMRs? Just ask one! </a:t>
                </a:r>
                <a:r>
                  <a:rPr lang="en-US" dirty="0" smtClean="0"/>
                  <a:t>or see Eichenbaum and Fortin, 2003</a:t>
                </a:r>
              </a:p>
              <a:p>
                <a:pPr>
                  <a:spcAft>
                    <a:spcPts val="200"/>
                  </a:spcAft>
                </a:pPr>
                <a:r>
                  <a:rPr lang="en-US" sz="1700" dirty="0" smtClean="0"/>
                  <a:t>Most learning/memory is </a:t>
                </a:r>
                <a:r>
                  <a:rPr lang="en-US" sz="1700" b="1" dirty="0" smtClean="0"/>
                  <a:t>Hebbian</a:t>
                </a:r>
                <a:r>
                  <a:rPr lang="en-US" sz="1700" dirty="0" smtClean="0"/>
                  <a:t>, but this requires coincident firing</a:t>
                </a:r>
                <a:endParaRPr lang="en-US" sz="1700" dirty="0"/>
              </a:p>
            </p:txBody>
          </p:sp>
          <p:sp>
            <p:nvSpPr>
              <p:cNvPr id="157" name="Oval 156"/>
              <p:cNvSpPr/>
              <p:nvPr/>
            </p:nvSpPr>
            <p:spPr bwMode="auto">
              <a:xfrm>
                <a:off x="26282858" y="30396080"/>
                <a:ext cx="114512" cy="109338"/>
              </a:xfrm>
              <a:prstGeom prst="ellipse">
                <a:avLst/>
              </a:prstGeom>
              <a:solidFill>
                <a:srgbClr val="99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5092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 bwMode="auto">
              <a:xfrm>
                <a:off x="26282858" y="30692707"/>
                <a:ext cx="114512" cy="109338"/>
              </a:xfrm>
              <a:prstGeom prst="ellipse">
                <a:avLst/>
              </a:prstGeom>
              <a:solidFill>
                <a:srgbClr val="99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5092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 bwMode="auto">
              <a:xfrm>
                <a:off x="26282858" y="30986630"/>
                <a:ext cx="114512" cy="109338"/>
              </a:xfrm>
              <a:prstGeom prst="ellipse">
                <a:avLst/>
              </a:prstGeom>
              <a:solidFill>
                <a:srgbClr val="99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5092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0" name="Oval 159"/>
              <p:cNvSpPr/>
              <p:nvPr/>
            </p:nvSpPr>
            <p:spPr bwMode="auto">
              <a:xfrm>
                <a:off x="26282858" y="31284138"/>
                <a:ext cx="114512" cy="109338"/>
              </a:xfrm>
              <a:prstGeom prst="ellipse">
                <a:avLst/>
              </a:prstGeom>
              <a:solidFill>
                <a:srgbClr val="99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5092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55" name="TextBox 154"/>
            <p:cNvSpPr txBox="1"/>
            <p:nvPr/>
          </p:nvSpPr>
          <p:spPr>
            <a:xfrm>
              <a:off x="34805784" y="14743053"/>
              <a:ext cx="858344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/>
                <a:t>Consc. Epochs </a:t>
              </a:r>
              <a:r>
                <a:rPr lang="en-US" sz="1500" dirty="0" smtClean="0"/>
                <a:t>see VanRullen &amp; Koch (2003); </a:t>
              </a:r>
              <a:r>
                <a:rPr lang="en-US" sz="1500" b="1" dirty="0" smtClean="0"/>
                <a:t>Alpha/Gamma</a:t>
              </a:r>
              <a:r>
                <a:rPr lang="en-US" sz="1500" dirty="0" smtClean="0"/>
                <a:t> see Ward (2003) in Trends in Cogn. Sciences</a:t>
              </a:r>
              <a:endParaRPr lang="en-US" sz="1500" dirty="0"/>
            </a:p>
          </p:txBody>
        </p:sp>
      </p:grpSp>
      <p:pic>
        <p:nvPicPr>
          <p:cNvPr id="1028" name="Picture 4" descr="http://brainconnection.brainhq.com/wp-content/uploads/2013/02/amygdal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8285" y="15113753"/>
            <a:ext cx="23812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" name="Rectangle 1259"/>
          <p:cNvSpPr>
            <a:spLocks noChangeArrowheads="1"/>
          </p:cNvSpPr>
          <p:nvPr/>
        </p:nvSpPr>
        <p:spPr bwMode="auto">
          <a:xfrm>
            <a:off x="33181082" y="22765695"/>
            <a:ext cx="9004527" cy="3528599"/>
          </a:xfrm>
          <a:prstGeom prst="rect">
            <a:avLst/>
          </a:prstGeom>
          <a:solidFill>
            <a:srgbClr val="F3FA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204" tIns="84100" rIns="168204" bIns="84100"/>
          <a:lstStyle>
            <a:lvl1pPr defTabSz="1684338" eaLnBrk="0" hangingPunct="0">
              <a:spcBef>
                <a:spcPct val="20000"/>
              </a:spcBef>
              <a:buChar char="•"/>
              <a:defRPr sz="16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684338" eaLnBrk="0" hangingPunct="0">
              <a:spcBef>
                <a:spcPct val="20000"/>
              </a:spcBef>
              <a:buChar char="–"/>
              <a:defRPr sz="141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684338" eaLnBrk="0" hangingPunct="0">
              <a:spcBef>
                <a:spcPct val="20000"/>
              </a:spcBef>
              <a:buChar char="•"/>
              <a:defRPr sz="1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684338" eaLnBrk="0" hangingPunct="0">
              <a:spcBef>
                <a:spcPct val="20000"/>
              </a:spcBef>
              <a:buChar char="–"/>
              <a:defRPr sz="10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684338" eaLnBrk="0" hangingPunct="0">
              <a:spcBef>
                <a:spcPct val="20000"/>
              </a:spcBef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68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68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68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68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3000" b="1" u="sng" dirty="0">
                <a:solidFill>
                  <a:srgbClr val="000000"/>
                </a:solidFill>
              </a:rPr>
              <a:t>6</a:t>
            </a:r>
            <a:r>
              <a:rPr lang="en-US" altLang="en-US" sz="3000" b="1" u="sng" dirty="0" smtClean="0">
                <a:solidFill>
                  <a:srgbClr val="000000"/>
                </a:solidFill>
              </a:rPr>
              <a:t>.  Atoms to Organisms: </a:t>
            </a:r>
            <a:r>
              <a:rPr lang="en-US" altLang="en-US" sz="3000" i="1" u="sng" dirty="0" smtClean="0">
                <a:solidFill>
                  <a:srgbClr val="000000"/>
                </a:solidFill>
              </a:rPr>
              <a:t>Learning by Analogy</a:t>
            </a:r>
            <a:endParaRPr lang="en-US" altLang="en-US" sz="3000" i="1" u="sng" dirty="0">
              <a:solidFill>
                <a:srgbClr val="000000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- </a:t>
            </a:r>
            <a:r>
              <a:rPr lang="en-US" altLang="en-US" sz="2600" dirty="0" smtClean="0">
                <a:solidFill>
                  <a:srgbClr val="000000"/>
                </a:solidFill>
              </a:rPr>
              <a:t>Exemplar STEM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 Knowledge Architecture </a:t>
            </a:r>
            <a:r>
              <a:rPr lang="en-US" altLang="en-US" sz="2600" dirty="0" smtClean="0">
                <a:solidFill>
                  <a:srgbClr val="000000"/>
                </a:solidFill>
              </a:rPr>
              <a:t>(KA):   </a:t>
            </a:r>
            <a:r>
              <a:rPr lang="en-US" altLang="en-US" sz="2600" i="1" dirty="0" smtClean="0">
                <a:solidFill>
                  <a:srgbClr val="000000"/>
                </a:solidFill>
              </a:rPr>
              <a:t>Biology</a:t>
            </a:r>
            <a:endParaRPr lang="en-US" altLang="en-US" sz="2600" i="1" dirty="0">
              <a:solidFill>
                <a:srgbClr val="000000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solidFill>
                  <a:srgbClr val="000000"/>
                </a:solidFill>
              </a:rPr>
              <a:t>    atoms, molecules, DNA, cells, organisms, clades … LIFE</a:t>
            </a:r>
            <a:endParaRPr lang="en-US" altLang="en-US" sz="2600" dirty="0">
              <a:solidFill>
                <a:srgbClr val="000000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solidFill>
                  <a:srgbClr val="000000"/>
                </a:solidFill>
              </a:rPr>
              <a:t>- KAs are often analogous to other KAs (network duplication?)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solidFill>
                  <a:srgbClr val="000000"/>
                </a:solidFill>
              </a:rPr>
              <a:t>- Universal Physics (objects, actions, properties) shaped the 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 </a:t>
            </a:r>
            <a:r>
              <a:rPr lang="en-US" altLang="en-US" sz="2600" dirty="0" smtClean="0">
                <a:solidFill>
                  <a:srgbClr val="000000"/>
                </a:solidFill>
              </a:rPr>
              <a:t>   evolution of CNS, neocortical architectures</a:t>
            </a:r>
            <a:endParaRPr lang="en-US" altLang="en-US" sz="2600" dirty="0">
              <a:solidFill>
                <a:srgbClr val="000000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solidFill>
                  <a:srgbClr val="000000"/>
                </a:solidFill>
              </a:rPr>
              <a:t>- Theoretical model of Knowledge Integration (e.g. Hinton, 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 </a:t>
            </a:r>
            <a:r>
              <a:rPr lang="en-US" altLang="en-US" sz="2600" dirty="0" smtClean="0">
                <a:solidFill>
                  <a:srgbClr val="000000"/>
                </a:solidFill>
              </a:rPr>
              <a:t>   1986) has no clear correlate in neocortical systems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endParaRPr lang="en-US" altLang="en-US" sz="2600" dirty="0">
              <a:solidFill>
                <a:srgbClr val="000000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endParaRPr lang="en-US" altLang="en-US" sz="2600" dirty="0" smtClean="0">
              <a:solidFill>
                <a:srgbClr val="000000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endParaRPr lang="en-US" altLang="en-US" sz="2600" dirty="0">
              <a:solidFill>
                <a:srgbClr val="000000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endParaRPr lang="en-US" altLang="en-US" sz="2600" dirty="0">
              <a:solidFill>
                <a:srgbClr val="000000"/>
              </a:solidFill>
            </a:endParaRPr>
          </a:p>
        </p:txBody>
      </p:sp>
      <p:sp>
        <p:nvSpPr>
          <p:cNvPr id="195" name="Rectangle 1259"/>
          <p:cNvSpPr>
            <a:spLocks noChangeArrowheads="1"/>
          </p:cNvSpPr>
          <p:nvPr/>
        </p:nvSpPr>
        <p:spPr bwMode="auto">
          <a:xfrm>
            <a:off x="56068285" y="12323864"/>
            <a:ext cx="7902575" cy="1903413"/>
          </a:xfrm>
          <a:prstGeom prst="rect">
            <a:avLst/>
          </a:prstGeom>
          <a:solidFill>
            <a:srgbClr val="F3FA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204" tIns="84100" rIns="168204" bIns="84100"/>
          <a:lstStyle>
            <a:lvl1pPr defTabSz="1684338" eaLnBrk="0" hangingPunct="0">
              <a:spcBef>
                <a:spcPct val="20000"/>
              </a:spcBef>
              <a:buChar char="•"/>
              <a:defRPr sz="16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684338" eaLnBrk="0" hangingPunct="0">
              <a:spcBef>
                <a:spcPct val="20000"/>
              </a:spcBef>
              <a:buChar char="–"/>
              <a:defRPr sz="141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684338" eaLnBrk="0" hangingPunct="0">
              <a:spcBef>
                <a:spcPct val="20000"/>
              </a:spcBef>
              <a:buChar char="•"/>
              <a:defRPr sz="1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684338" eaLnBrk="0" hangingPunct="0">
              <a:spcBef>
                <a:spcPct val="20000"/>
              </a:spcBef>
              <a:buChar char="–"/>
              <a:defRPr sz="10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684338" eaLnBrk="0" hangingPunct="0">
              <a:spcBef>
                <a:spcPct val="20000"/>
              </a:spcBef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68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68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68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68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3000" b="1" u="sng" dirty="0">
                <a:solidFill>
                  <a:srgbClr val="000000"/>
                </a:solidFill>
              </a:rPr>
              <a:t>4.  What do DMR epochs look like?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- trans-cortical </a:t>
            </a:r>
            <a:r>
              <a:rPr lang="en-US" altLang="en-US" sz="2600" dirty="0" smtClean="0">
                <a:solidFill>
                  <a:srgbClr val="000000"/>
                </a:solidFill>
              </a:rPr>
              <a:t>representations (see items </a:t>
            </a:r>
            <a:r>
              <a:rPr lang="en-US" altLang="en-US" sz="2600" baseline="24000" dirty="0" smtClean="0">
                <a:solidFill>
                  <a:srgbClr val="000000"/>
                </a:solidFill>
              </a:rPr>
              <a:t>#</a:t>
            </a:r>
            <a:r>
              <a:rPr lang="en-US" altLang="en-US" sz="2600" dirty="0" smtClean="0">
                <a:solidFill>
                  <a:srgbClr val="000000"/>
                </a:solidFill>
              </a:rPr>
              <a:t>6, </a:t>
            </a:r>
            <a:r>
              <a:rPr lang="en-US" altLang="en-US" sz="2600" baseline="26000" dirty="0" smtClean="0">
                <a:solidFill>
                  <a:srgbClr val="000000"/>
                </a:solidFill>
              </a:rPr>
              <a:t>#</a:t>
            </a:r>
            <a:r>
              <a:rPr lang="en-US" altLang="en-US" sz="2600" dirty="0" smtClean="0">
                <a:solidFill>
                  <a:srgbClr val="000000"/>
                </a:solidFill>
              </a:rPr>
              <a:t>8)</a:t>
            </a:r>
            <a:endParaRPr lang="en-US" altLang="en-US" sz="2600" dirty="0">
              <a:solidFill>
                <a:srgbClr val="000000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- </a:t>
            </a:r>
            <a:r>
              <a:rPr lang="en-US" altLang="en-US" sz="2600" dirty="0" smtClean="0">
                <a:solidFill>
                  <a:srgbClr val="000000"/>
                </a:solidFill>
              </a:rPr>
              <a:t>binding depends </a:t>
            </a:r>
            <a:r>
              <a:rPr lang="en-US" altLang="en-US" sz="2600" dirty="0">
                <a:solidFill>
                  <a:srgbClr val="000000"/>
                </a:solidFill>
              </a:rPr>
              <a:t>on </a:t>
            </a:r>
            <a:r>
              <a:rPr lang="en-US" altLang="en-US" sz="2600" dirty="0" smtClean="0">
                <a:solidFill>
                  <a:srgbClr val="000000"/>
                </a:solidFill>
              </a:rPr>
              <a:t>alpha &amp; gamma-band oscillations</a:t>
            </a:r>
            <a:r>
              <a:rPr lang="en-US" altLang="en-US" sz="2400" dirty="0" smtClean="0">
                <a:solidFill>
                  <a:srgbClr val="000000"/>
                </a:solidFill>
              </a:rPr>
              <a:t>?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- largely non-linguistic in nature: </a:t>
            </a:r>
            <a:r>
              <a:rPr lang="en-US" altLang="en-US" sz="2600" dirty="0" smtClean="0">
                <a:solidFill>
                  <a:srgbClr val="000000"/>
                </a:solidFill>
              </a:rPr>
              <a:t>“knowledge tokens”</a:t>
            </a:r>
            <a:endParaRPr lang="en-US" altLang="en-US" sz="2600" dirty="0">
              <a:solidFill>
                <a:srgbClr val="00000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4262342" y="9797593"/>
            <a:ext cx="8663745" cy="8125468"/>
            <a:chOff x="34527035" y="10519483"/>
            <a:chExt cx="8663745" cy="8125468"/>
          </a:xfrm>
        </p:grpSpPr>
        <p:sp>
          <p:nvSpPr>
            <p:cNvPr id="2112" name="Rectangle 1259"/>
            <p:cNvSpPr>
              <a:spLocks noChangeArrowheads="1"/>
            </p:cNvSpPr>
            <p:nvPr/>
          </p:nvSpPr>
          <p:spPr bwMode="auto">
            <a:xfrm>
              <a:off x="34527035" y="10519483"/>
              <a:ext cx="8663745" cy="4297140"/>
            </a:xfrm>
            <a:prstGeom prst="rect">
              <a:avLst/>
            </a:prstGeom>
            <a:solidFill>
              <a:srgbClr val="F3FA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68204" tIns="84100" rIns="168204" bIns="84100"/>
            <a:lstStyle>
              <a:lvl1pPr defTabSz="1684338" eaLnBrk="0" hangingPunct="0">
                <a:spcBef>
                  <a:spcPct val="20000"/>
                </a:spcBef>
                <a:buChar char="•"/>
                <a:defRPr sz="16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684338" eaLnBrk="0" hangingPunct="0">
                <a:spcBef>
                  <a:spcPct val="20000"/>
                </a:spcBef>
                <a:buChar char="–"/>
                <a:defRPr sz="141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684338" eaLnBrk="0" hangingPunct="0">
                <a:spcBef>
                  <a:spcPct val="20000"/>
                </a:spcBef>
                <a:buChar char="•"/>
                <a:defRPr sz="1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684338" eaLnBrk="0" hangingPunct="0">
                <a:spcBef>
                  <a:spcPct val="20000"/>
                </a:spcBef>
                <a:buChar char="–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684338" eaLnBrk="0" hangingPunct="0">
                <a:spcBef>
                  <a:spcPct val="20000"/>
                </a:spcBef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000" b="1" u="sng" dirty="0" smtClean="0">
                  <a:solidFill>
                    <a:srgbClr val="000000"/>
                  </a:solidFill>
                </a:rPr>
                <a:t>4.  HOW </a:t>
              </a:r>
              <a:r>
                <a:rPr lang="en-US" altLang="en-US" sz="3000" b="1" u="sng" dirty="0">
                  <a:solidFill>
                    <a:srgbClr val="000000"/>
                  </a:solidFill>
                </a:rPr>
                <a:t>does NEW knowledge enter our brains?</a:t>
              </a: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endParaRPr lang="en-US" altLang="en-US" sz="2600" dirty="0">
                <a:solidFill>
                  <a:srgbClr val="000000"/>
                </a:solidFill>
              </a:endParaRP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endParaRPr lang="en-US" altLang="en-US" sz="2600" dirty="0">
                <a:solidFill>
                  <a:srgbClr val="000000"/>
                </a:solidFill>
              </a:endParaRP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endParaRPr lang="en-US" altLang="en-US" sz="2600" dirty="0">
                <a:solidFill>
                  <a:srgbClr val="000000"/>
                </a:solidFill>
              </a:endParaRP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endParaRPr lang="en-US" altLang="en-US" sz="2600" dirty="0">
                <a:solidFill>
                  <a:srgbClr val="000000"/>
                </a:solidFill>
              </a:endParaRP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>
                  <a:solidFill>
                    <a:srgbClr val="000000"/>
                  </a:solidFill>
                </a:rPr>
                <a:t>- </a:t>
              </a:r>
              <a:r>
                <a:rPr lang="en-US" altLang="en-US" sz="2600" i="1" dirty="0">
                  <a:solidFill>
                    <a:srgbClr val="000000"/>
                  </a:solidFill>
                </a:rPr>
                <a:t>some</a:t>
              </a:r>
              <a:r>
                <a:rPr lang="en-US" altLang="en-US" sz="2600" dirty="0">
                  <a:solidFill>
                    <a:srgbClr val="000000"/>
                  </a:solidFill>
                </a:rPr>
                <a:t>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enters via </a:t>
              </a:r>
              <a:r>
                <a:rPr lang="en-US" altLang="en-US" sz="2600" dirty="0">
                  <a:solidFill>
                    <a:srgbClr val="000000"/>
                  </a:solidFill>
                </a:rPr>
                <a:t>Working Memory in Prefrontal Cortex</a:t>
              </a: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 smtClean="0">
                  <a:solidFill>
                    <a:srgbClr val="000000"/>
                  </a:solidFill>
                </a:rPr>
                <a:t>- but </a:t>
              </a:r>
              <a:r>
                <a:rPr lang="en-US" altLang="en-US" sz="2600" i="1" dirty="0">
                  <a:solidFill>
                    <a:srgbClr val="000000"/>
                  </a:solidFill>
                </a:rPr>
                <a:t>most</a:t>
              </a:r>
              <a:r>
                <a:rPr lang="en-US" altLang="en-US" sz="2600" dirty="0">
                  <a:solidFill>
                    <a:srgbClr val="000000"/>
                  </a:solidFill>
                </a:rPr>
                <a:t> is Long Term Memory, requires hippocampus</a:t>
              </a: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 smtClean="0">
                  <a:solidFill>
                    <a:srgbClr val="000000"/>
                  </a:solidFill>
                </a:rPr>
                <a:t>  </a:t>
              </a:r>
              <a:r>
                <a:rPr lang="en-US" altLang="en-US" sz="2400" dirty="0" smtClean="0">
                  <a:solidFill>
                    <a:srgbClr val="000000"/>
                  </a:solidFill>
                </a:rPr>
                <a:t>see e.g. LTP, patient HM; but location of EM buffer is uncertain</a:t>
              </a: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 smtClean="0">
                  <a:solidFill>
                    <a:srgbClr val="000000"/>
                  </a:solidFill>
                </a:rPr>
                <a:t>- </a:t>
              </a:r>
              <a:r>
                <a:rPr lang="en-US" altLang="en-US" sz="2600" dirty="0">
                  <a:solidFill>
                    <a:srgbClr val="000000"/>
                  </a:solidFill>
                </a:rPr>
                <a:t>all </a:t>
              </a:r>
              <a:r>
                <a:rPr lang="en-US" altLang="en-US" sz="2600" b="1" dirty="0">
                  <a:solidFill>
                    <a:srgbClr val="000000"/>
                  </a:solidFill>
                </a:rPr>
                <a:t>Declarative Knowledge </a:t>
              </a:r>
              <a:r>
                <a:rPr lang="en-US" altLang="en-US" sz="2600" dirty="0">
                  <a:solidFill>
                    <a:srgbClr val="000000"/>
                  </a:solidFill>
                </a:rPr>
                <a:t>passes through </a:t>
              </a:r>
              <a:r>
                <a:rPr lang="en-US" altLang="en-US" sz="2600" i="1" dirty="0">
                  <a:solidFill>
                    <a:srgbClr val="000000"/>
                  </a:solidFill>
                </a:rPr>
                <a:t>Conscious</a:t>
              </a: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i="1" dirty="0">
                  <a:solidFill>
                    <a:srgbClr val="000000"/>
                  </a:solidFill>
                </a:rPr>
                <a:t>  </a:t>
              </a:r>
              <a:r>
                <a:rPr lang="en-US" altLang="en-US" sz="2600" i="1" dirty="0" smtClean="0">
                  <a:solidFill>
                    <a:srgbClr val="000000"/>
                  </a:solidFill>
                </a:rPr>
                <a:t> Experience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 </a:t>
              </a:r>
              <a:r>
                <a:rPr lang="en-US" altLang="en-US" sz="2600" dirty="0">
                  <a:solidFill>
                    <a:srgbClr val="000000"/>
                  </a:solidFill>
                </a:rPr>
                <a:t>and Daily Memory Records (DMRs)</a:t>
              </a:r>
            </a:p>
          </p:txBody>
        </p:sp>
        <p:pic>
          <p:nvPicPr>
            <p:cNvPr id="2113" name="Picture 452" descr="5"/>
            <p:cNvPicPr>
              <a:picLocks noChangeAspect="1" noChangeArrowheads="1"/>
            </p:cNvPicPr>
            <p:nvPr/>
          </p:nvPicPr>
          <p:blipFill>
            <a:blip r:embed="rId11">
              <a:lum bright="-12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1" t="14357" r="11003" b="24049"/>
            <a:stretch>
              <a:fillRect/>
            </a:stretch>
          </p:blipFill>
          <p:spPr bwMode="auto">
            <a:xfrm>
              <a:off x="35469699" y="11226424"/>
              <a:ext cx="3482798" cy="14071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14" name="Text Box 9"/>
            <p:cNvSpPr txBox="1">
              <a:spLocks noChangeArrowheads="1"/>
            </p:cNvSpPr>
            <p:nvPr/>
          </p:nvSpPr>
          <p:spPr bwMode="auto">
            <a:xfrm>
              <a:off x="39514517" y="11603834"/>
              <a:ext cx="2521844" cy="58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16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3749675" indent="-1438275" eaLnBrk="0" hangingPunct="0">
                <a:spcBef>
                  <a:spcPct val="20000"/>
                </a:spcBef>
                <a:buChar char="–"/>
                <a:defRPr sz="141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5765800" indent="-1154113" eaLnBrk="0" hangingPunct="0">
                <a:spcBef>
                  <a:spcPct val="20000"/>
                </a:spcBef>
                <a:buChar char="•"/>
                <a:defRPr sz="1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077200" indent="-1154113" eaLnBrk="0" hangingPunct="0">
                <a:spcBef>
                  <a:spcPct val="20000"/>
                </a:spcBef>
                <a:buChar char="–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0388600" indent="-1163638" eaLnBrk="0" hangingPunct="0">
                <a:spcBef>
                  <a:spcPct val="20000"/>
                </a:spcBef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0845800" indent="-11636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11303000" indent="-11636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1760200" indent="-11636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2217400" indent="-11636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 smtClean="0">
                  <a:latin typeface="Arial" charset="0"/>
                </a:rPr>
                <a:t>     Rat </a:t>
              </a:r>
              <a:r>
                <a:rPr lang="en-US" altLang="en-US" sz="1600" b="1" dirty="0">
                  <a:latin typeface="Arial" charset="0"/>
                </a:rPr>
                <a:t>Hippocampus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latin typeface="Arial" charset="0"/>
                </a:rPr>
                <a:t>Santiago Ramon y Cajal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701710" y="18306397"/>
              <a:ext cx="6247223" cy="338554"/>
            </a:xfrm>
            <a:prstGeom prst="rect">
              <a:avLst/>
            </a:prstGeom>
            <a:gradFill>
              <a:gsLst>
                <a:gs pos="0">
                  <a:srgbClr val="6161D9"/>
                </a:gs>
                <a:gs pos="53000">
                  <a:schemeClr val="accent2">
                    <a:lumMod val="40000"/>
                    <a:lumOff val="60000"/>
                  </a:schemeClr>
                </a:gs>
                <a:gs pos="83000">
                  <a:srgbClr val="D4DEFF"/>
                </a:gs>
                <a:gs pos="100000">
                  <a:srgbClr val="96AB94"/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see </a:t>
              </a:r>
              <a:r>
                <a:rPr lang="en-US" i="1" dirty="0" smtClean="0"/>
                <a:t>On Intelligence </a:t>
              </a:r>
              <a:r>
                <a:rPr lang="en-US" dirty="0" smtClean="0"/>
                <a:t>(Hawkins)  and  Baars &amp; Franklin (2003, 2005, 2007)</a:t>
              </a:r>
              <a:endParaRPr lang="en-US" dirty="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4548713" y="14929150"/>
              <a:ext cx="4199199" cy="3271807"/>
              <a:chOff x="35252168" y="13101558"/>
              <a:chExt cx="4199199" cy="3271807"/>
            </a:xfrm>
          </p:grpSpPr>
          <p:sp>
            <p:nvSpPr>
              <p:cNvPr id="170" name="Rectangle 169"/>
              <p:cNvSpPr/>
              <p:nvPr/>
            </p:nvSpPr>
            <p:spPr bwMode="auto">
              <a:xfrm>
                <a:off x="35252168" y="13101558"/>
                <a:ext cx="4199199" cy="3271807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5092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5" name="Right Arrow 462"/>
              <p:cNvSpPr>
                <a:spLocks noChangeArrowheads="1"/>
              </p:cNvSpPr>
              <p:nvPr/>
            </p:nvSpPr>
            <p:spPr bwMode="auto">
              <a:xfrm>
                <a:off x="37556383" y="13280489"/>
                <a:ext cx="327167" cy="32582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17FFF9"/>
              </a:solidFill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16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1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6" name="Rectangle 463"/>
              <p:cNvSpPr/>
              <p:nvPr/>
            </p:nvSpPr>
            <p:spPr bwMode="auto">
              <a:xfrm>
                <a:off x="35521692" y="13224611"/>
                <a:ext cx="1802527" cy="437584"/>
              </a:xfrm>
              <a:prstGeom prst="rect">
                <a:avLst/>
              </a:prstGeom>
              <a:solidFill>
                <a:srgbClr val="C0504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200" b="1" i="1" dirty="0">
                    <a:solidFill>
                      <a:srgbClr val="FFFFFF"/>
                    </a:solidFill>
                    <a:latin typeface="+mn-lt"/>
                    <a:cs typeface="+mn-cs"/>
                  </a:rPr>
                  <a:t>STREAM  OF</a:t>
                </a:r>
              </a:p>
              <a:p>
                <a:pPr algn="ctr">
                  <a:defRPr/>
                </a:pPr>
                <a:r>
                  <a:rPr lang="en-US" sz="1200" b="1" i="1" dirty="0">
                    <a:solidFill>
                      <a:srgbClr val="FFFFFF"/>
                    </a:solidFill>
                    <a:latin typeface="+mn-lt"/>
                    <a:cs typeface="+mn-cs"/>
                  </a:rPr>
                  <a:t>CONSCIOUSNESS</a:t>
                </a:r>
              </a:p>
            </p:txBody>
          </p:sp>
          <p:sp>
            <p:nvSpPr>
              <p:cNvPr id="189" name="Rectangle 476"/>
              <p:cNvSpPr/>
              <p:nvPr/>
            </p:nvSpPr>
            <p:spPr bwMode="auto">
              <a:xfrm>
                <a:off x="38217502" y="13294795"/>
                <a:ext cx="846024" cy="346134"/>
              </a:xfrm>
              <a:prstGeom prst="rect">
                <a:avLst/>
              </a:prstGeom>
              <a:solidFill>
                <a:srgbClr val="C0504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srgbClr val="FFFFFF"/>
                    </a:solidFill>
                    <a:latin typeface="+mn-lt"/>
                    <a:cs typeface="+mn-cs"/>
                  </a:rPr>
                  <a:t>DMR</a:t>
                </a:r>
              </a:p>
            </p:txBody>
          </p:sp>
          <p:sp>
            <p:nvSpPr>
              <p:cNvPr id="173" name="Right Arrow 460"/>
              <p:cNvSpPr>
                <a:spLocks noChangeArrowheads="1"/>
              </p:cNvSpPr>
              <p:nvPr/>
            </p:nvSpPr>
            <p:spPr bwMode="auto">
              <a:xfrm rot="16200000">
                <a:off x="36924096" y="14729018"/>
                <a:ext cx="183858" cy="808341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17FFF9"/>
              </a:solidFill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eaVert" anchor="ctr"/>
              <a:lstStyle>
                <a:lvl1pPr eaLnBrk="0" hangingPunct="0">
                  <a:spcBef>
                    <a:spcPct val="20000"/>
                  </a:spcBef>
                  <a:buChar char="•"/>
                  <a:defRPr sz="16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1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Rectangle 461"/>
              <p:cNvSpPr/>
              <p:nvPr/>
            </p:nvSpPr>
            <p:spPr bwMode="auto">
              <a:xfrm>
                <a:off x="36167396" y="14590851"/>
                <a:ext cx="1433107" cy="321092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rgbClr val="FFFFFF"/>
                    </a:solidFill>
                    <a:latin typeface="+mn-lt"/>
                    <a:cs typeface="+mn-cs"/>
                  </a:rPr>
                  <a:t>CGM / FILTER</a:t>
                </a:r>
              </a:p>
            </p:txBody>
          </p:sp>
          <p:sp>
            <p:nvSpPr>
              <p:cNvPr id="177" name="Rectangle 464"/>
              <p:cNvSpPr>
                <a:spLocks noChangeArrowheads="1"/>
              </p:cNvSpPr>
              <p:nvPr/>
            </p:nvSpPr>
            <p:spPr bwMode="auto">
              <a:xfrm>
                <a:off x="35846310" y="15350036"/>
                <a:ext cx="1176507" cy="365077"/>
              </a:xfrm>
              <a:prstGeom prst="rect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16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1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8" name="Rectangle 465"/>
              <p:cNvSpPr>
                <a:spLocks noChangeArrowheads="1"/>
              </p:cNvSpPr>
              <p:nvPr/>
            </p:nvSpPr>
            <p:spPr bwMode="auto">
              <a:xfrm>
                <a:off x="35725617" y="15428329"/>
                <a:ext cx="1176507" cy="365077"/>
              </a:xfrm>
              <a:prstGeom prst="rect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16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1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9" name="Rectangle 466"/>
              <p:cNvSpPr>
                <a:spLocks noChangeArrowheads="1"/>
              </p:cNvSpPr>
              <p:nvPr/>
            </p:nvSpPr>
            <p:spPr bwMode="auto">
              <a:xfrm>
                <a:off x="35626223" y="15506623"/>
                <a:ext cx="1174478" cy="365077"/>
              </a:xfrm>
              <a:prstGeom prst="rect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16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1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0" name="Rectangle 467"/>
              <p:cNvSpPr>
                <a:spLocks noChangeArrowheads="1"/>
              </p:cNvSpPr>
              <p:nvPr/>
            </p:nvSpPr>
            <p:spPr bwMode="auto">
              <a:xfrm>
                <a:off x="35479160" y="15598113"/>
                <a:ext cx="1174478" cy="367716"/>
              </a:xfrm>
              <a:prstGeom prst="rect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16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1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1" name="Rectangle 468"/>
              <p:cNvSpPr/>
              <p:nvPr/>
            </p:nvSpPr>
            <p:spPr bwMode="auto">
              <a:xfrm>
                <a:off x="35332096" y="15690481"/>
                <a:ext cx="1176507" cy="366836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rgbClr val="FFFFFF"/>
                    </a:solidFill>
                    <a:latin typeface="+mn-lt"/>
                    <a:cs typeface="+mn-cs"/>
                  </a:rPr>
                  <a:t>SENSORY INPUTS</a:t>
                </a:r>
              </a:p>
            </p:txBody>
          </p:sp>
          <p:sp>
            <p:nvSpPr>
              <p:cNvPr id="182" name="Rectangle 469"/>
              <p:cNvSpPr>
                <a:spLocks noChangeArrowheads="1"/>
              </p:cNvSpPr>
              <p:nvPr/>
            </p:nvSpPr>
            <p:spPr bwMode="auto">
              <a:xfrm>
                <a:off x="37316944" y="15350036"/>
                <a:ext cx="1323570" cy="365077"/>
              </a:xfrm>
              <a:prstGeom prst="rect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16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1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3" name="Rectangle 470"/>
              <p:cNvSpPr>
                <a:spLocks noChangeArrowheads="1"/>
              </p:cNvSpPr>
              <p:nvPr/>
            </p:nvSpPr>
            <p:spPr bwMode="auto">
              <a:xfrm>
                <a:off x="37464007" y="15415134"/>
                <a:ext cx="1323570" cy="366836"/>
              </a:xfrm>
              <a:prstGeom prst="rect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16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1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" name="Rectangle 471"/>
              <p:cNvSpPr>
                <a:spLocks noChangeArrowheads="1"/>
              </p:cNvSpPr>
              <p:nvPr/>
            </p:nvSpPr>
            <p:spPr bwMode="auto">
              <a:xfrm>
                <a:off x="37611071" y="15533014"/>
                <a:ext cx="1323570" cy="366836"/>
              </a:xfrm>
              <a:prstGeom prst="rect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16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1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5" name="Rectangle 472"/>
              <p:cNvSpPr>
                <a:spLocks noChangeArrowheads="1"/>
              </p:cNvSpPr>
              <p:nvPr/>
            </p:nvSpPr>
            <p:spPr bwMode="auto">
              <a:xfrm>
                <a:off x="37758134" y="15624503"/>
                <a:ext cx="1323570" cy="365077"/>
              </a:xfrm>
              <a:prstGeom prst="rect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16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1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6" name="Rectangle 473"/>
              <p:cNvSpPr/>
              <p:nvPr/>
            </p:nvSpPr>
            <p:spPr bwMode="auto">
              <a:xfrm>
                <a:off x="37905197" y="15723031"/>
                <a:ext cx="1323570" cy="366836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200" b="1">
                    <a:solidFill>
                      <a:srgbClr val="FFFFFF"/>
                    </a:solidFill>
                    <a:latin typeface="+mn-lt"/>
                    <a:cs typeface="+mn-cs"/>
                  </a:rPr>
                  <a:t>neocortical SIGNALS</a:t>
                </a:r>
              </a:p>
            </p:txBody>
          </p:sp>
          <p:sp>
            <p:nvSpPr>
              <p:cNvPr id="187" name="Rectangle 474"/>
              <p:cNvSpPr/>
              <p:nvPr/>
            </p:nvSpPr>
            <p:spPr bwMode="auto">
              <a:xfrm>
                <a:off x="36130884" y="14069186"/>
                <a:ext cx="1518303" cy="366836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200" b="1" dirty="0">
                    <a:solidFill>
                      <a:srgbClr val="FFFFFF"/>
                    </a:solidFill>
                    <a:latin typeface="+mn-lt"/>
                    <a:cs typeface="+mn-cs"/>
                  </a:rPr>
                  <a:t>INTEGRATED</a:t>
                </a:r>
              </a:p>
              <a:p>
                <a:pPr algn="ctr">
                  <a:defRPr/>
                </a:pPr>
                <a:r>
                  <a:rPr lang="en-US" sz="1200" b="1" dirty="0">
                    <a:solidFill>
                      <a:srgbClr val="FFFFFF"/>
                    </a:solidFill>
                    <a:latin typeface="+mn-lt"/>
                    <a:cs typeface="+mn-cs"/>
                  </a:rPr>
                  <a:t>PERCEPT</a:t>
                </a:r>
              </a:p>
            </p:txBody>
          </p:sp>
          <p:sp>
            <p:nvSpPr>
              <p:cNvPr id="188" name="Right Arrow 475"/>
              <p:cNvSpPr>
                <a:spLocks noChangeArrowheads="1"/>
              </p:cNvSpPr>
              <p:nvPr/>
            </p:nvSpPr>
            <p:spPr bwMode="auto">
              <a:xfrm rot="16200000">
                <a:off x="36837594" y="13442890"/>
                <a:ext cx="182979" cy="808341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17FFF9"/>
              </a:solidFill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eaVert" anchor="ctr"/>
              <a:lstStyle>
                <a:lvl1pPr eaLnBrk="0" hangingPunct="0">
                  <a:spcBef>
                    <a:spcPct val="20000"/>
                  </a:spcBef>
                  <a:buChar char="•"/>
                  <a:defRPr sz="16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1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0" name="Text Box 482"/>
              <p:cNvSpPr txBox="1">
                <a:spLocks noChangeArrowheads="1"/>
              </p:cNvSpPr>
              <p:nvPr/>
            </p:nvSpPr>
            <p:spPr bwMode="auto">
              <a:xfrm>
                <a:off x="37942284" y="14001142"/>
                <a:ext cx="1178528" cy="517065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1050925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defTabSz="1050925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defTabSz="1050925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defTabSz="1050925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defTabSz="1050925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defTabSz="1050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defTabSz="1050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defTabSz="1050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defTabSz="1050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hangingPunct="0">
                  <a:lnSpc>
                    <a:spcPct val="92000"/>
                  </a:lnSpc>
                  <a:defRPr/>
                </a:pPr>
                <a:r>
                  <a:rPr lang="en-US" sz="1000" b="1" dirty="0" smtClean="0">
                    <a:latin typeface="+mn-lt"/>
                    <a:cs typeface="+mn-cs"/>
                  </a:rPr>
                  <a:t>200 msec </a:t>
                </a:r>
                <a:r>
                  <a:rPr lang="en-US" sz="1000" dirty="0" smtClean="0">
                    <a:latin typeface="+mn-lt"/>
                    <a:cs typeface="+mn-cs"/>
                  </a:rPr>
                  <a:t>to</a:t>
                </a:r>
              </a:p>
              <a:p>
                <a:pPr algn="ctr" eaLnBrk="0" hangingPunct="0">
                  <a:lnSpc>
                    <a:spcPct val="92000"/>
                  </a:lnSpc>
                  <a:defRPr/>
                </a:pPr>
                <a:r>
                  <a:rPr lang="en-US" sz="1000" dirty="0" smtClean="0">
                    <a:latin typeface="+mn-lt"/>
                    <a:cs typeface="+mn-cs"/>
                  </a:rPr>
                  <a:t>consciousness via</a:t>
                </a:r>
              </a:p>
              <a:p>
                <a:pPr algn="ctr" eaLnBrk="0" hangingPunct="0">
                  <a:lnSpc>
                    <a:spcPct val="92000"/>
                  </a:lnSpc>
                  <a:defRPr/>
                </a:pPr>
                <a:r>
                  <a:rPr lang="en-US" sz="1000" dirty="0" smtClean="0">
                    <a:latin typeface="+mn-lt"/>
                    <a:cs typeface="+mn-cs"/>
                  </a:rPr>
                  <a:t>gamma oscillations</a:t>
                </a: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35427214" y="16098619"/>
                <a:ext cx="826048" cy="23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Bottom-Up</a:t>
                </a:r>
                <a:endParaRPr lang="en-US" sz="12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38159920" y="16095107"/>
                <a:ext cx="781662" cy="23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Top-Down</a:t>
                </a:r>
                <a:endParaRPr lang="en-US" sz="12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38054866" y="14671523"/>
                <a:ext cx="955710" cy="461665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000" dirty="0" smtClean="0"/>
                  <a:t>consciousness-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000" dirty="0" smtClean="0"/>
                  <a:t>generating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000" dirty="0" smtClean="0"/>
                  <a:t>machinery</a:t>
                </a:r>
                <a:endParaRPr lang="en-US" sz="1000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39064357" y="14944299"/>
              <a:ext cx="4120607" cy="2900161"/>
              <a:chOff x="55987049" y="20976678"/>
              <a:chExt cx="8637588" cy="5302250"/>
            </a:xfrm>
          </p:grpSpPr>
          <p:pic>
            <p:nvPicPr>
              <p:cNvPr id="200" name="Picture 3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5" t="19269" r="13152" b="22533"/>
              <a:stretch>
                <a:fillRect/>
              </a:stretch>
            </p:blipFill>
            <p:spPr bwMode="auto">
              <a:xfrm>
                <a:off x="55987049" y="20976678"/>
                <a:ext cx="8637588" cy="53022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1" name="Text Box 53"/>
              <p:cNvSpPr txBox="1">
                <a:spLocks noChangeArrowheads="1"/>
              </p:cNvSpPr>
              <p:nvPr/>
            </p:nvSpPr>
            <p:spPr bwMode="auto">
              <a:xfrm>
                <a:off x="56699101" y="21137137"/>
                <a:ext cx="7632325" cy="562697"/>
              </a:xfrm>
              <a:prstGeom prst="rect">
                <a:avLst/>
              </a:prstGeom>
              <a:solidFill>
                <a:srgbClr val="CCD2FC"/>
              </a:solidFill>
              <a:ln w="9525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defTabSz="5016500" eaLnBrk="0" hangingPunct="0">
                  <a:spcBef>
                    <a:spcPct val="20000"/>
                  </a:spcBef>
                  <a:buChar char="•"/>
                  <a:defRPr sz="16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4075113" indent="-1566863" defTabSz="5016500" eaLnBrk="0" hangingPunct="0">
                  <a:spcBef>
                    <a:spcPct val="20000"/>
                  </a:spcBef>
                  <a:buChar char="–"/>
                  <a:defRPr sz="141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6270625" indent="-1254125" defTabSz="5016500" eaLnBrk="0" hangingPunct="0">
                  <a:spcBef>
                    <a:spcPct val="20000"/>
                  </a:spcBef>
                  <a:buChar char="•"/>
                  <a:defRPr sz="1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778875" indent="-1254125" defTabSz="5016500" eaLnBrk="0" hangingPunct="0">
                  <a:spcBef>
                    <a:spcPct val="20000"/>
                  </a:spcBef>
                  <a:buChar char="–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1285538" indent="-1252538" defTabSz="5016500" eaLnBrk="0" hangingPunct="0">
                  <a:spcBef>
                    <a:spcPct val="20000"/>
                  </a:spcBef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1742738" indent="-1252538" defTabSz="50165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12199938" indent="-1252538" defTabSz="50165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2657138" indent="-1252538" defTabSz="50165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3114338" indent="-1252538" defTabSz="50165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/>
                  <a:t>DMR Items, Frequency of Item Occurrence</a:t>
                </a:r>
              </a:p>
            </p:txBody>
          </p:sp>
        </p:grpSp>
        <p:sp>
          <p:nvSpPr>
            <p:cNvPr id="199" name="TextBox 198"/>
            <p:cNvSpPr txBox="1"/>
            <p:nvPr/>
          </p:nvSpPr>
          <p:spPr>
            <a:xfrm>
              <a:off x="39895418" y="17855404"/>
              <a:ext cx="318067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Ganz and O’Malley, 2012    @    www.zfhindbrain.com</a:t>
              </a:r>
              <a:endParaRPr lang="en-US" sz="1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-12211241" y="10719240"/>
            <a:ext cx="8546973" cy="11468836"/>
            <a:chOff x="1146100" y="10111001"/>
            <a:chExt cx="8546973" cy="11468836"/>
          </a:xfrm>
        </p:grpSpPr>
        <p:pic>
          <p:nvPicPr>
            <p:cNvPr id="206" name="Picture 4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" t="15060" r="5061" b="15668"/>
            <a:stretch>
              <a:fillRect/>
            </a:stretch>
          </p:blipFill>
          <p:spPr bwMode="auto">
            <a:xfrm>
              <a:off x="1166285" y="17039587"/>
              <a:ext cx="7929562" cy="4540250"/>
            </a:xfrm>
            <a:prstGeom prst="rect">
              <a:avLst/>
            </a:prstGeom>
            <a:noFill/>
            <a:ln w="2857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7" name="Rectangle 1259"/>
            <p:cNvSpPr>
              <a:spLocks noChangeArrowheads="1"/>
            </p:cNvSpPr>
            <p:nvPr/>
          </p:nvSpPr>
          <p:spPr bwMode="auto">
            <a:xfrm>
              <a:off x="1146100" y="13717372"/>
              <a:ext cx="7949747" cy="3054833"/>
            </a:xfrm>
            <a:prstGeom prst="rect">
              <a:avLst/>
            </a:prstGeom>
            <a:solidFill>
              <a:srgbClr val="F3FA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68204" tIns="84100" rIns="168204" bIns="84100"/>
            <a:lstStyle>
              <a:lvl1pPr defTabSz="1684338" eaLnBrk="0" hangingPunct="0">
                <a:spcBef>
                  <a:spcPct val="20000"/>
                </a:spcBef>
                <a:buChar char="•"/>
                <a:defRPr sz="16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684338" eaLnBrk="0" hangingPunct="0">
                <a:spcBef>
                  <a:spcPct val="20000"/>
                </a:spcBef>
                <a:buChar char="–"/>
                <a:defRPr sz="141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684338" eaLnBrk="0" hangingPunct="0">
                <a:spcBef>
                  <a:spcPct val="20000"/>
                </a:spcBef>
                <a:buChar char="•"/>
                <a:defRPr sz="1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684338" eaLnBrk="0" hangingPunct="0">
                <a:spcBef>
                  <a:spcPct val="20000"/>
                </a:spcBef>
                <a:buChar char="–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684338" eaLnBrk="0" hangingPunct="0">
                <a:spcBef>
                  <a:spcPct val="20000"/>
                </a:spcBef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000" b="1" u="sng" dirty="0">
                  <a:solidFill>
                    <a:srgbClr val="000000"/>
                  </a:solidFill>
                </a:rPr>
                <a:t>8. How is NEW Knowledge Integrated?</a:t>
              </a: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>
                  <a:solidFill>
                    <a:srgbClr val="000000"/>
                  </a:solidFill>
                </a:rPr>
                <a:t>-  role of </a:t>
              </a:r>
              <a:r>
                <a:rPr lang="en-US" altLang="en-US" sz="2600" b="1" dirty="0" smtClean="0">
                  <a:solidFill>
                    <a:srgbClr val="000000"/>
                  </a:solidFill>
                </a:rPr>
                <a:t>SCIP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  </a:t>
              </a:r>
              <a:r>
                <a:rPr lang="el-GR" altLang="en-US" sz="2600" dirty="0" smtClean="0">
                  <a:solidFill>
                    <a:srgbClr val="000000"/>
                  </a:solidFill>
                </a:rPr>
                <a:t>ϟ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  </a:t>
              </a:r>
              <a:r>
                <a:rPr lang="en-US" altLang="en-US" sz="2500" dirty="0" smtClean="0">
                  <a:solidFill>
                    <a:srgbClr val="000000"/>
                  </a:solidFill>
                </a:rPr>
                <a:t>Sub-Conscious Information Processing</a:t>
              </a:r>
              <a:endParaRPr lang="en-US" altLang="en-US" sz="2500" dirty="0">
                <a:solidFill>
                  <a:srgbClr val="000000"/>
                </a:solidFill>
              </a:endParaRP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>
                  <a:solidFill>
                    <a:srgbClr val="000000"/>
                  </a:solidFill>
                </a:rPr>
                <a:t>-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 valuation </a:t>
              </a:r>
              <a:r>
                <a:rPr lang="en-US" altLang="en-US" sz="2600" dirty="0">
                  <a:solidFill>
                    <a:srgbClr val="000000"/>
                  </a:solidFill>
                </a:rPr>
                <a:t>of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connections </a:t>
              </a:r>
              <a:r>
                <a:rPr lang="en-US" altLang="en-US" sz="2400" dirty="0" smtClean="0">
                  <a:solidFill>
                    <a:srgbClr val="000000"/>
                  </a:solidFill>
                </a:rPr>
                <a:t>in trans-neuronal representations</a:t>
              </a:r>
              <a:endParaRPr lang="en-US" altLang="en-US" sz="2400" dirty="0">
                <a:solidFill>
                  <a:srgbClr val="000000"/>
                </a:solidFill>
              </a:endParaRP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>
                  <a:solidFill>
                    <a:srgbClr val="000000"/>
                  </a:solidFill>
                </a:rPr>
                <a:t>-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 expansion </a:t>
              </a:r>
              <a:r>
                <a:rPr lang="en-US" altLang="en-US" sz="2600" dirty="0">
                  <a:solidFill>
                    <a:srgbClr val="000000"/>
                  </a:solidFill>
                </a:rPr>
                <a:t>and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enrichment of Knowledge Architectures</a:t>
              </a:r>
              <a:endParaRPr lang="en-US" altLang="en-US" sz="2600" dirty="0">
                <a:solidFill>
                  <a:srgbClr val="000000"/>
                </a:solidFill>
              </a:endParaRP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>
                  <a:solidFill>
                    <a:srgbClr val="000000"/>
                  </a:solidFill>
                </a:rPr>
                <a:t>-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 how </a:t>
              </a:r>
              <a:r>
                <a:rPr lang="en-US" altLang="en-US" sz="2600" dirty="0">
                  <a:solidFill>
                    <a:srgbClr val="000000"/>
                  </a:solidFill>
                </a:rPr>
                <a:t>are new CONCEPTS created?</a:t>
              </a: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 smtClean="0">
                  <a:solidFill>
                    <a:srgbClr val="000000"/>
                  </a:solidFill>
                </a:rPr>
                <a:t>-  role for </a:t>
              </a:r>
              <a:r>
                <a:rPr lang="en-US" altLang="en-US" sz="2600" dirty="0">
                  <a:solidFill>
                    <a:srgbClr val="000000"/>
                  </a:solidFill>
                </a:rPr>
                <a:t>Symbolic Neuronal Operations (SNOPs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)?</a:t>
              </a:r>
            </a:p>
            <a:p>
              <a:pPr>
                <a:lnSpc>
                  <a:spcPct val="105000"/>
                </a:lnSpc>
                <a:spcBef>
                  <a:spcPct val="0"/>
                </a:spcBef>
                <a:buNone/>
              </a:pPr>
              <a:r>
                <a:rPr lang="en-US" altLang="en-US" sz="2600" dirty="0">
                  <a:solidFill>
                    <a:srgbClr val="000000"/>
                  </a:solidFill>
                </a:rPr>
                <a:t>-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 percolation </a:t>
              </a:r>
              <a:r>
                <a:rPr lang="en-US" altLang="en-US" sz="2600" dirty="0">
                  <a:solidFill>
                    <a:srgbClr val="000000"/>
                  </a:solidFill>
                </a:rPr>
                <a:t>for Pavlovian-connections &amp; processing?</a:t>
              </a: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endParaRPr lang="en-US" altLang="en-US" sz="2600" dirty="0">
                <a:solidFill>
                  <a:srgbClr val="000000"/>
                </a:solidFill>
              </a:endParaRPr>
            </a:p>
          </p:txBody>
        </p:sp>
        <p:sp>
          <p:nvSpPr>
            <p:cNvPr id="208" name="Rectangle 1259"/>
            <p:cNvSpPr>
              <a:spLocks noChangeArrowheads="1"/>
            </p:cNvSpPr>
            <p:nvPr/>
          </p:nvSpPr>
          <p:spPr bwMode="auto">
            <a:xfrm>
              <a:off x="1790498" y="10111001"/>
              <a:ext cx="7902575" cy="2678112"/>
            </a:xfrm>
            <a:prstGeom prst="rect">
              <a:avLst/>
            </a:prstGeom>
            <a:solidFill>
              <a:srgbClr val="F3FA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68204" tIns="84100" rIns="168204" bIns="84100"/>
            <a:lstStyle>
              <a:lvl1pPr defTabSz="1684338" eaLnBrk="0" hangingPunct="0">
                <a:spcBef>
                  <a:spcPct val="20000"/>
                </a:spcBef>
                <a:buChar char="•"/>
                <a:defRPr sz="16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684338" eaLnBrk="0" hangingPunct="0">
                <a:spcBef>
                  <a:spcPct val="20000"/>
                </a:spcBef>
                <a:buChar char="–"/>
                <a:defRPr sz="141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684338" eaLnBrk="0" hangingPunct="0">
                <a:spcBef>
                  <a:spcPct val="20000"/>
                </a:spcBef>
                <a:buChar char="•"/>
                <a:defRPr sz="1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684338" eaLnBrk="0" hangingPunct="0">
                <a:spcBef>
                  <a:spcPct val="20000"/>
                </a:spcBef>
                <a:buChar char="–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684338" eaLnBrk="0" hangingPunct="0">
                <a:spcBef>
                  <a:spcPct val="20000"/>
                </a:spcBef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000" b="1" u="sng" dirty="0">
                  <a:solidFill>
                    <a:srgbClr val="000000"/>
                  </a:solidFill>
                </a:rPr>
                <a:t>10. HOCs Rock!  [Higher Order Correlations]</a:t>
              </a: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>
                  <a:solidFill>
                    <a:srgbClr val="000000"/>
                  </a:solidFill>
                </a:rPr>
                <a:t>-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within DMRs (correlations between DMR epochs)</a:t>
              </a:r>
              <a:endParaRPr lang="en-US" altLang="en-US" sz="2600" dirty="0">
                <a:solidFill>
                  <a:srgbClr val="000000"/>
                </a:solidFill>
              </a:endParaRP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>
                  <a:solidFill>
                    <a:srgbClr val="000000"/>
                  </a:solidFill>
                </a:rPr>
                <a:t>-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SCIP scanning of knowledge architectures for best fits</a:t>
              </a:r>
              <a:endParaRPr lang="en-US" altLang="en-US" sz="2600" dirty="0">
                <a:solidFill>
                  <a:srgbClr val="000000"/>
                </a:solidFill>
              </a:endParaRP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>
                  <a:solidFill>
                    <a:srgbClr val="000000"/>
                  </a:solidFill>
                </a:rPr>
                <a:t>-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roles for </a:t>
              </a:r>
              <a:r>
                <a:rPr lang="en-US" altLang="en-US" sz="2600" dirty="0">
                  <a:solidFill>
                    <a:srgbClr val="000000"/>
                  </a:solidFill>
                </a:rPr>
                <a:t>hippocampus,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Bayesian inference?  </a:t>
              </a:r>
              <a:r>
                <a:rPr lang="en-US" altLang="en-US" sz="1800" dirty="0" smtClean="0">
                  <a:solidFill>
                    <a:srgbClr val="000000"/>
                  </a:solidFill>
                </a:rPr>
                <a:t>J. Tenenbaum</a:t>
              </a:r>
              <a:endParaRPr lang="en-US" altLang="en-US" sz="1800" dirty="0">
                <a:solidFill>
                  <a:srgbClr val="000000"/>
                </a:solidFill>
              </a:endParaRP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>
                  <a:solidFill>
                    <a:srgbClr val="000000"/>
                  </a:solidFill>
                </a:rPr>
                <a:t>- percolation theory and Auto Associative Networks</a:t>
              </a: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>
                  <a:solidFill>
                    <a:srgbClr val="000000"/>
                  </a:solidFill>
                </a:rPr>
                <a:t>- cortical proofreading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mechanisms (www.syndar.org)</a:t>
              </a:r>
              <a:endParaRPr lang="en-US" altLang="en-US" sz="2600" dirty="0">
                <a:solidFill>
                  <a:srgbClr val="000000"/>
                </a:solidFill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6909891" y="17056555"/>
              <a:ext cx="2179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Ganz &amp; O’Malley, 2012</a:t>
              </a:r>
              <a:endParaRPr lang="en-US" dirty="0"/>
            </a:p>
          </p:txBody>
        </p:sp>
      </p:grpSp>
      <p:grpSp>
        <p:nvGrpSpPr>
          <p:cNvPr id="2064" name="Group 495"/>
          <p:cNvGrpSpPr>
            <a:grpSpLocks/>
          </p:cNvGrpSpPr>
          <p:nvPr/>
        </p:nvGrpSpPr>
        <p:grpSpPr bwMode="auto">
          <a:xfrm>
            <a:off x="2526031" y="20934675"/>
            <a:ext cx="6710362" cy="5345113"/>
            <a:chOff x="21858" y="8727"/>
            <a:chExt cx="4227" cy="3367"/>
          </a:xfrm>
        </p:grpSpPr>
        <p:grpSp>
          <p:nvGrpSpPr>
            <p:cNvPr id="2455" name="Group 484"/>
            <p:cNvGrpSpPr>
              <a:grpSpLocks/>
            </p:cNvGrpSpPr>
            <p:nvPr/>
          </p:nvGrpSpPr>
          <p:grpSpPr bwMode="auto">
            <a:xfrm>
              <a:off x="21858" y="8727"/>
              <a:ext cx="4227" cy="3367"/>
              <a:chOff x="2362200" y="164068"/>
              <a:chExt cx="6182436" cy="6002816"/>
            </a:xfrm>
          </p:grpSpPr>
          <p:grpSp>
            <p:nvGrpSpPr>
              <p:cNvPr id="2457" name="Group 485"/>
              <p:cNvGrpSpPr>
                <a:grpSpLocks/>
              </p:cNvGrpSpPr>
              <p:nvPr/>
            </p:nvGrpSpPr>
            <p:grpSpPr bwMode="auto">
              <a:xfrm>
                <a:off x="2362200" y="228600"/>
                <a:ext cx="6182436" cy="5938284"/>
                <a:chOff x="2362200" y="228600"/>
                <a:chExt cx="6182436" cy="5938284"/>
              </a:xfrm>
            </p:grpSpPr>
            <p:pic>
              <p:nvPicPr>
                <p:cNvPr id="2459" name="Picture 2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830" t="11609" r="34827" b="16232"/>
                <a:stretch>
                  <a:fillRect/>
                </a:stretch>
              </p:blipFill>
              <p:spPr bwMode="auto">
                <a:xfrm>
                  <a:off x="2362200" y="228600"/>
                  <a:ext cx="6182436" cy="593828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460" name="Rectangle 890"/>
                <p:cNvSpPr>
                  <a:spLocks noChangeArrowheads="1"/>
                </p:cNvSpPr>
                <p:nvPr/>
              </p:nvSpPr>
              <p:spPr bwMode="auto">
                <a:xfrm>
                  <a:off x="2514311" y="379791"/>
                  <a:ext cx="5105958" cy="229987"/>
                </a:xfrm>
                <a:prstGeom prst="rect">
                  <a:avLst/>
                </a:prstGeom>
                <a:solidFill>
                  <a:srgbClr val="FFFFFF"/>
                </a:solidFill>
                <a:ln w="25400" algn="ctr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16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41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0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0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889" name="TextBox 888"/>
              <p:cNvSpPr txBox="1"/>
              <p:nvPr/>
            </p:nvSpPr>
            <p:spPr>
              <a:xfrm>
                <a:off x="2392914" y="164068"/>
                <a:ext cx="3241135" cy="41183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>
                    <a:solidFill>
                      <a:sysClr val="windowText" lastClr="000000"/>
                    </a:solidFill>
                    <a:cs typeface="Times New Roman" pitchFamily="18" charset="0"/>
                  </a:rPr>
                  <a:t>Pulvermüller &amp; Fadiga, 2010, NRN </a:t>
                </a:r>
              </a:p>
            </p:txBody>
          </p:sp>
        </p:grpSp>
        <p:sp>
          <p:nvSpPr>
            <p:cNvPr id="2456" name="Text Box 494"/>
            <p:cNvSpPr txBox="1">
              <a:spLocks noChangeArrowheads="1"/>
            </p:cNvSpPr>
            <p:nvPr/>
          </p:nvSpPr>
          <p:spPr bwMode="auto">
            <a:xfrm>
              <a:off x="23046" y="11557"/>
              <a:ext cx="1023" cy="293"/>
            </a:xfrm>
            <a:prstGeom prst="rect">
              <a:avLst/>
            </a:prstGeom>
            <a:solidFill>
              <a:srgbClr val="CCFFCC">
                <a:alpha val="72156"/>
              </a:srgb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1050925" eaLnBrk="0" hangingPunct="0">
                <a:spcBef>
                  <a:spcPct val="20000"/>
                </a:spcBef>
                <a:buChar char="•"/>
                <a:defRPr sz="16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050925" eaLnBrk="0" hangingPunct="0">
                <a:spcBef>
                  <a:spcPct val="20000"/>
                </a:spcBef>
                <a:buChar char="–"/>
                <a:defRPr sz="141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50925" eaLnBrk="0" hangingPunct="0">
                <a:spcBef>
                  <a:spcPct val="20000"/>
                </a:spcBef>
                <a:buChar char="•"/>
                <a:defRPr sz="1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50925" eaLnBrk="0" hangingPunct="0">
                <a:spcBef>
                  <a:spcPct val="20000"/>
                </a:spcBef>
                <a:buChar char="–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50925" eaLnBrk="0" hangingPunct="0">
                <a:spcBef>
                  <a:spcPct val="20000"/>
                </a:spcBef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0509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0509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0509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0509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/>
                <a:t>see </a:t>
              </a:r>
              <a:r>
                <a:rPr lang="en-US" altLang="en-US" sz="1200" b="1" dirty="0" err="1"/>
                <a:t>Rilling</a:t>
              </a:r>
              <a:r>
                <a:rPr lang="en-US" altLang="en-US" sz="1200" dirty="0"/>
                <a:t> et al. 2008, 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/>
                <a:t>Nature Neuro. 11:426.</a:t>
              </a:r>
              <a:r>
                <a:rPr lang="en-US" altLang="en-US" sz="1600" dirty="0"/>
                <a:t> </a:t>
              </a:r>
            </a:p>
          </p:txBody>
        </p:sp>
      </p:grpSp>
      <p:sp>
        <p:nvSpPr>
          <p:cNvPr id="2076" name="Rectangle 1259"/>
          <p:cNvSpPr>
            <a:spLocks noChangeArrowheads="1"/>
          </p:cNvSpPr>
          <p:nvPr/>
        </p:nvSpPr>
        <p:spPr bwMode="auto">
          <a:xfrm>
            <a:off x="1892167" y="17665902"/>
            <a:ext cx="8051116" cy="3035300"/>
          </a:xfrm>
          <a:prstGeom prst="rect">
            <a:avLst/>
          </a:prstGeom>
          <a:solidFill>
            <a:srgbClr val="F3FA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204" tIns="84100" rIns="168204" bIns="84100"/>
          <a:lstStyle>
            <a:lvl1pPr defTabSz="1684338" eaLnBrk="0" hangingPunct="0">
              <a:spcBef>
                <a:spcPct val="20000"/>
              </a:spcBef>
              <a:buChar char="•"/>
              <a:defRPr sz="16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684338" eaLnBrk="0" hangingPunct="0">
              <a:spcBef>
                <a:spcPct val="20000"/>
              </a:spcBef>
              <a:buChar char="–"/>
              <a:defRPr sz="141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684338" eaLnBrk="0" hangingPunct="0">
              <a:spcBef>
                <a:spcPct val="20000"/>
              </a:spcBef>
              <a:buChar char="•"/>
              <a:defRPr sz="1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684338" eaLnBrk="0" hangingPunct="0">
              <a:spcBef>
                <a:spcPct val="20000"/>
              </a:spcBef>
              <a:buChar char="–"/>
              <a:defRPr sz="10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684338" eaLnBrk="0" hangingPunct="0">
              <a:spcBef>
                <a:spcPct val="20000"/>
              </a:spcBef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68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68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68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68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3000" b="1" u="sng" dirty="0">
                <a:solidFill>
                  <a:srgbClr val="000000"/>
                </a:solidFill>
              </a:rPr>
              <a:t>9</a:t>
            </a:r>
            <a:r>
              <a:rPr lang="en-US" altLang="en-US" sz="3000" b="1" u="sng" dirty="0" smtClean="0">
                <a:solidFill>
                  <a:srgbClr val="000000"/>
                </a:solidFill>
              </a:rPr>
              <a:t>. </a:t>
            </a:r>
            <a:r>
              <a:rPr lang="en-US" altLang="en-US" sz="3000" b="1" u="sng" dirty="0">
                <a:solidFill>
                  <a:srgbClr val="000000"/>
                </a:solidFill>
              </a:rPr>
              <a:t>How does Language relate to Knowledge?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- </a:t>
            </a:r>
            <a:r>
              <a:rPr lang="en-US" altLang="en-US" sz="2600" dirty="0" smtClean="0">
                <a:solidFill>
                  <a:srgbClr val="000000"/>
                </a:solidFill>
              </a:rPr>
              <a:t> words</a:t>
            </a:r>
            <a:r>
              <a:rPr lang="en-US" altLang="en-US" sz="2600" dirty="0">
                <a:solidFill>
                  <a:srgbClr val="000000"/>
                </a:solidFill>
              </a:rPr>
              <a:t>, by themselves, mean nothing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- </a:t>
            </a:r>
            <a:r>
              <a:rPr lang="en-US" altLang="en-US" sz="2600" dirty="0" smtClean="0">
                <a:solidFill>
                  <a:srgbClr val="000000"/>
                </a:solidFill>
              </a:rPr>
              <a:t> words </a:t>
            </a:r>
            <a:r>
              <a:rPr lang="en-US" altLang="en-US" sz="2600" dirty="0">
                <a:solidFill>
                  <a:srgbClr val="000000"/>
                </a:solidFill>
              </a:rPr>
              <a:t>and phrases: just “tags” for non-linguistic items?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-  universal grammar is built upon universal physics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  </a:t>
            </a:r>
            <a:r>
              <a:rPr lang="en-US" altLang="en-US" sz="2600" dirty="0" smtClean="0">
                <a:solidFill>
                  <a:srgbClr val="000000"/>
                </a:solidFill>
              </a:rPr>
              <a:t>  aka </a:t>
            </a:r>
            <a:r>
              <a:rPr lang="en-US" altLang="en-US" sz="2600" dirty="0">
                <a:solidFill>
                  <a:srgbClr val="000000"/>
                </a:solidFill>
              </a:rPr>
              <a:t>evolutionarily deep objects, actions, relationships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-  </a:t>
            </a:r>
            <a:r>
              <a:rPr lang="en-US" altLang="en-US" sz="2600" dirty="0" smtClean="0">
                <a:solidFill>
                  <a:srgbClr val="000000"/>
                </a:solidFill>
              </a:rPr>
              <a:t>language </a:t>
            </a:r>
            <a:r>
              <a:rPr lang="en-US" altLang="en-US" sz="2600" dirty="0">
                <a:solidFill>
                  <a:srgbClr val="000000"/>
                </a:solidFill>
              </a:rPr>
              <a:t>offers fully symbolic </a:t>
            </a:r>
            <a:r>
              <a:rPr lang="en-US" altLang="en-US" sz="2600" dirty="0" smtClean="0">
                <a:solidFill>
                  <a:srgbClr val="000000"/>
                </a:solidFill>
              </a:rPr>
              <a:t>operations, BUT</a:t>
            </a:r>
            <a:endParaRPr lang="en-US" altLang="en-US" sz="2600" dirty="0">
              <a:solidFill>
                <a:srgbClr val="000000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-  </a:t>
            </a:r>
            <a:r>
              <a:rPr lang="en-US" altLang="en-US" sz="2600" dirty="0" smtClean="0">
                <a:solidFill>
                  <a:srgbClr val="000000"/>
                </a:solidFill>
              </a:rPr>
              <a:t>sub-linguistic </a:t>
            </a:r>
            <a:r>
              <a:rPr lang="en-US" altLang="en-US" sz="2600" dirty="0">
                <a:solidFill>
                  <a:srgbClr val="000000"/>
                </a:solidFill>
              </a:rPr>
              <a:t>SNOPs </a:t>
            </a:r>
            <a:r>
              <a:rPr lang="en-US" altLang="en-US" sz="2600" dirty="0" smtClean="0">
                <a:solidFill>
                  <a:srgbClr val="000000"/>
                </a:solidFill>
              </a:rPr>
              <a:t>might entail massive SCIPs</a:t>
            </a:r>
            <a:endParaRPr lang="en-US" altLang="en-US" sz="2600" dirty="0">
              <a:solidFill>
                <a:srgbClr val="000000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endParaRPr lang="en-US" altLang="en-US" sz="2600" dirty="0">
              <a:solidFill>
                <a:srgbClr val="000000"/>
              </a:solidFill>
            </a:endParaRPr>
          </a:p>
        </p:txBody>
      </p:sp>
      <p:sp>
        <p:nvSpPr>
          <p:cNvPr id="478" name="TextBox 477"/>
          <p:cNvSpPr txBox="1"/>
          <p:nvPr/>
        </p:nvSpPr>
        <p:spPr>
          <a:xfrm>
            <a:off x="2220231" y="26345434"/>
            <a:ext cx="757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Rilling showed, in humans, enhanced trans-cortical STS connectivity which might facilitate fully symbolic neuronal operations (SNOPs) aka Language.</a:t>
            </a:r>
            <a:endParaRPr lang="en-US" sz="1800" dirty="0"/>
          </a:p>
        </p:txBody>
      </p:sp>
      <p:sp>
        <p:nvSpPr>
          <p:cNvPr id="480" name="TextBox 479"/>
          <p:cNvSpPr txBox="1"/>
          <p:nvPr/>
        </p:nvSpPr>
        <p:spPr>
          <a:xfrm>
            <a:off x="12474180" y="27779449"/>
            <a:ext cx="806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Bound items in DMRs relate to diverse, trans-cortical representations involving many parts of neocortex.  Hippocampus might sequence DMR epochs via </a:t>
            </a:r>
            <a:r>
              <a:rPr lang="el-GR" sz="1800" dirty="0" smtClean="0"/>
              <a:t>γ</a:t>
            </a:r>
            <a:r>
              <a:rPr lang="en-US" sz="1800" dirty="0" smtClean="0"/>
              <a:t> on </a:t>
            </a:r>
            <a:r>
              <a:rPr lang="el-GR" sz="1800" dirty="0" smtClean="0"/>
              <a:t>Φ</a:t>
            </a:r>
            <a:r>
              <a:rPr lang="en-US" sz="1800" dirty="0" smtClean="0"/>
              <a:t> rhythms.</a:t>
            </a:r>
            <a:endParaRPr lang="en-US" sz="1800" dirty="0"/>
          </a:p>
        </p:txBody>
      </p:sp>
      <p:grpSp>
        <p:nvGrpSpPr>
          <p:cNvPr id="213" name="Group 212"/>
          <p:cNvGrpSpPr/>
          <p:nvPr/>
        </p:nvGrpSpPr>
        <p:grpSpPr>
          <a:xfrm>
            <a:off x="-12471771" y="22900078"/>
            <a:ext cx="9428813" cy="10198180"/>
            <a:chOff x="10435088" y="20981556"/>
            <a:chExt cx="9428813" cy="10198180"/>
          </a:xfrm>
        </p:grpSpPr>
        <p:grpSp>
          <p:nvGrpSpPr>
            <p:cNvPr id="214" name="Group 213"/>
            <p:cNvGrpSpPr/>
            <p:nvPr/>
          </p:nvGrpSpPr>
          <p:grpSpPr>
            <a:xfrm>
              <a:off x="10435088" y="20981556"/>
              <a:ext cx="9428813" cy="10198180"/>
              <a:chOff x="10435088" y="20981556"/>
              <a:chExt cx="9428813" cy="10198180"/>
            </a:xfrm>
          </p:grpSpPr>
          <p:grpSp>
            <p:nvGrpSpPr>
              <p:cNvPr id="216" name="Group 495"/>
              <p:cNvGrpSpPr>
                <a:grpSpLocks/>
              </p:cNvGrpSpPr>
              <p:nvPr/>
            </p:nvGrpSpPr>
            <p:grpSpPr bwMode="auto">
              <a:xfrm>
                <a:off x="10622757" y="25092413"/>
                <a:ext cx="6710362" cy="5345113"/>
                <a:chOff x="21858" y="8727"/>
                <a:chExt cx="4227" cy="3367"/>
              </a:xfrm>
            </p:grpSpPr>
            <p:grpSp>
              <p:nvGrpSpPr>
                <p:cNvPr id="221" name="Group 484"/>
                <p:cNvGrpSpPr>
                  <a:grpSpLocks/>
                </p:cNvGrpSpPr>
                <p:nvPr/>
              </p:nvGrpSpPr>
              <p:grpSpPr bwMode="auto">
                <a:xfrm>
                  <a:off x="21858" y="8727"/>
                  <a:ext cx="4227" cy="3367"/>
                  <a:chOff x="2362200" y="164068"/>
                  <a:chExt cx="6182436" cy="6002816"/>
                </a:xfrm>
              </p:grpSpPr>
              <p:grpSp>
                <p:nvGrpSpPr>
                  <p:cNvPr id="223" name="Group 485"/>
                  <p:cNvGrpSpPr>
                    <a:grpSpLocks/>
                  </p:cNvGrpSpPr>
                  <p:nvPr/>
                </p:nvGrpSpPr>
                <p:grpSpPr bwMode="auto">
                  <a:xfrm>
                    <a:off x="2362200" y="228600"/>
                    <a:ext cx="6182436" cy="5938284"/>
                    <a:chOff x="2362200" y="228600"/>
                    <a:chExt cx="6182436" cy="5938284"/>
                  </a:xfrm>
                </p:grpSpPr>
                <p:pic>
                  <p:nvPicPr>
                    <p:cNvPr id="22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8830" t="11609" r="34827" b="16232"/>
                    <a:stretch>
                      <a:fillRect/>
                    </a:stretch>
                  </p:blipFill>
                  <p:spPr bwMode="auto">
                    <a:xfrm>
                      <a:off x="2362200" y="228600"/>
                      <a:ext cx="6182436" cy="5938284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226" name="Rectangle 8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4311" y="379791"/>
                      <a:ext cx="5105958" cy="2299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 algn="ctr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16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141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1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10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10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0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0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0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0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224" name="TextBox 223"/>
                  <p:cNvSpPr txBox="1"/>
                  <p:nvPr/>
                </p:nvSpPr>
                <p:spPr>
                  <a:xfrm>
                    <a:off x="2392914" y="164068"/>
                    <a:ext cx="3241135" cy="411836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800" kern="0" dirty="0">
                        <a:solidFill>
                          <a:sysClr val="windowText" lastClr="000000"/>
                        </a:solidFill>
                        <a:cs typeface="Times New Roman" pitchFamily="18" charset="0"/>
                      </a:rPr>
                      <a:t>Pulvermüller &amp; Fadiga, 2010, NRN </a:t>
                    </a:r>
                  </a:p>
                </p:txBody>
              </p:sp>
            </p:grpSp>
            <p:sp>
              <p:nvSpPr>
                <p:cNvPr id="222" name="Text Box 494"/>
                <p:cNvSpPr txBox="1">
                  <a:spLocks noChangeArrowheads="1"/>
                </p:cNvSpPr>
                <p:nvPr/>
              </p:nvSpPr>
              <p:spPr bwMode="auto">
                <a:xfrm>
                  <a:off x="23046" y="11557"/>
                  <a:ext cx="1023" cy="293"/>
                </a:xfrm>
                <a:prstGeom prst="rect">
                  <a:avLst/>
                </a:prstGeom>
                <a:solidFill>
                  <a:srgbClr val="CCFFCC">
                    <a:alpha val="72156"/>
                  </a:srgbClr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defTabSz="1050925" eaLnBrk="0" hangingPunct="0">
                    <a:spcBef>
                      <a:spcPct val="20000"/>
                    </a:spcBef>
                    <a:buChar char="•"/>
                    <a:defRPr sz="16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1050925" eaLnBrk="0" hangingPunct="0">
                    <a:spcBef>
                      <a:spcPct val="20000"/>
                    </a:spcBef>
                    <a:buChar char="–"/>
                    <a:defRPr sz="141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1050925" eaLnBrk="0" hangingPunct="0">
                    <a:spcBef>
                      <a:spcPct val="20000"/>
                    </a:spcBef>
                    <a:buChar char="•"/>
                    <a:defRPr sz="1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1050925" eaLnBrk="0" hangingPunct="0">
                    <a:spcBef>
                      <a:spcPct val="20000"/>
                    </a:spcBef>
                    <a:buChar char="–"/>
                    <a:defRPr sz="10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1050925" eaLnBrk="0" hangingPunct="0">
                    <a:spcBef>
                      <a:spcPct val="20000"/>
                    </a:spcBef>
                    <a:buChar char="»"/>
                    <a:defRPr sz="10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10509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10509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10509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10509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lnSpc>
                      <a:spcPct val="85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dirty="0"/>
                    <a:t>see </a:t>
                  </a:r>
                  <a:r>
                    <a:rPr lang="en-US" altLang="en-US" sz="1200" b="1" dirty="0" err="1"/>
                    <a:t>Rilling</a:t>
                  </a:r>
                  <a:r>
                    <a:rPr lang="en-US" altLang="en-US" sz="1200" dirty="0"/>
                    <a:t> et al. 2008, </a:t>
                  </a:r>
                </a:p>
                <a:p>
                  <a:pPr>
                    <a:lnSpc>
                      <a:spcPct val="85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dirty="0"/>
                    <a:t>Nature Neuro. 11:426.</a:t>
                  </a:r>
                  <a:r>
                    <a:rPr lang="en-US" altLang="en-US" sz="1600" dirty="0"/>
                    <a:t> </a:t>
                  </a:r>
                </a:p>
              </p:txBody>
            </p:sp>
          </p:grpSp>
          <p:sp>
            <p:nvSpPr>
              <p:cNvPr id="217" name="Rectangle 1259"/>
              <p:cNvSpPr>
                <a:spLocks noChangeArrowheads="1"/>
              </p:cNvSpPr>
              <p:nvPr/>
            </p:nvSpPr>
            <p:spPr bwMode="auto">
              <a:xfrm>
                <a:off x="10602378" y="21903477"/>
                <a:ext cx="8051116" cy="3035300"/>
              </a:xfrm>
              <a:prstGeom prst="rect">
                <a:avLst/>
              </a:prstGeom>
              <a:solidFill>
                <a:srgbClr val="F3FA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68204" tIns="84100" rIns="168204" bIns="84100"/>
              <a:lstStyle>
                <a:lvl1pPr defTabSz="1684338" eaLnBrk="0" hangingPunct="0">
                  <a:spcBef>
                    <a:spcPct val="20000"/>
                  </a:spcBef>
                  <a:buChar char="•"/>
                  <a:defRPr sz="16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1684338" eaLnBrk="0" hangingPunct="0">
                  <a:spcBef>
                    <a:spcPct val="20000"/>
                  </a:spcBef>
                  <a:buChar char="–"/>
                  <a:defRPr sz="141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1684338" eaLnBrk="0" hangingPunct="0">
                  <a:spcBef>
                    <a:spcPct val="20000"/>
                  </a:spcBef>
                  <a:buChar char="•"/>
                  <a:defRPr sz="1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1684338" eaLnBrk="0" hangingPunct="0">
                  <a:spcBef>
                    <a:spcPct val="20000"/>
                  </a:spcBef>
                  <a:buChar char="–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1684338" eaLnBrk="0" hangingPunct="0">
                  <a:spcBef>
                    <a:spcPct val="20000"/>
                  </a:spcBef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16843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16843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16843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16843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105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u="sng" dirty="0">
                    <a:solidFill>
                      <a:srgbClr val="000000"/>
                    </a:solidFill>
                  </a:rPr>
                  <a:t>7. How does Language relate to Knowledge?</a:t>
                </a:r>
              </a:p>
              <a:p>
                <a:pPr>
                  <a:lnSpc>
                    <a:spcPct val="105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600" dirty="0">
                    <a:solidFill>
                      <a:srgbClr val="000000"/>
                    </a:solidFill>
                  </a:rPr>
                  <a:t>- </a:t>
                </a:r>
                <a:r>
                  <a:rPr lang="en-US" altLang="en-US" sz="2600" dirty="0" smtClean="0">
                    <a:solidFill>
                      <a:srgbClr val="000000"/>
                    </a:solidFill>
                  </a:rPr>
                  <a:t> words</a:t>
                </a:r>
                <a:r>
                  <a:rPr lang="en-US" altLang="en-US" sz="2600" dirty="0">
                    <a:solidFill>
                      <a:srgbClr val="000000"/>
                    </a:solidFill>
                  </a:rPr>
                  <a:t>, by themselves, mean nothing</a:t>
                </a:r>
              </a:p>
              <a:p>
                <a:pPr>
                  <a:lnSpc>
                    <a:spcPct val="105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600" dirty="0">
                    <a:solidFill>
                      <a:srgbClr val="000000"/>
                    </a:solidFill>
                  </a:rPr>
                  <a:t>- </a:t>
                </a:r>
                <a:r>
                  <a:rPr lang="en-US" altLang="en-US" sz="2600" dirty="0" smtClean="0">
                    <a:solidFill>
                      <a:srgbClr val="000000"/>
                    </a:solidFill>
                  </a:rPr>
                  <a:t> words </a:t>
                </a:r>
                <a:r>
                  <a:rPr lang="en-US" altLang="en-US" sz="2600" dirty="0">
                    <a:solidFill>
                      <a:srgbClr val="000000"/>
                    </a:solidFill>
                  </a:rPr>
                  <a:t>and phrases: just “tags” for non-linguistic items?</a:t>
                </a:r>
              </a:p>
              <a:p>
                <a:pPr>
                  <a:lnSpc>
                    <a:spcPct val="105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600" dirty="0">
                    <a:solidFill>
                      <a:srgbClr val="000000"/>
                    </a:solidFill>
                  </a:rPr>
                  <a:t>-  universal grammar is built upon universal physics</a:t>
                </a:r>
              </a:p>
              <a:p>
                <a:pPr>
                  <a:lnSpc>
                    <a:spcPct val="105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600" dirty="0">
                    <a:solidFill>
                      <a:srgbClr val="000000"/>
                    </a:solidFill>
                  </a:rPr>
                  <a:t>  </a:t>
                </a:r>
                <a:r>
                  <a:rPr lang="en-US" altLang="en-US" sz="2600" dirty="0" smtClean="0">
                    <a:solidFill>
                      <a:srgbClr val="000000"/>
                    </a:solidFill>
                  </a:rPr>
                  <a:t>  aka </a:t>
                </a:r>
                <a:r>
                  <a:rPr lang="en-US" altLang="en-US" sz="2600" dirty="0">
                    <a:solidFill>
                      <a:srgbClr val="000000"/>
                    </a:solidFill>
                  </a:rPr>
                  <a:t>evolutionarily deep objects, actions, relationships</a:t>
                </a:r>
              </a:p>
              <a:p>
                <a:pPr>
                  <a:lnSpc>
                    <a:spcPct val="105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600" dirty="0">
                    <a:solidFill>
                      <a:srgbClr val="000000"/>
                    </a:solidFill>
                  </a:rPr>
                  <a:t>-  </a:t>
                </a:r>
                <a:r>
                  <a:rPr lang="en-US" altLang="en-US" sz="2600" dirty="0" smtClean="0">
                    <a:solidFill>
                      <a:srgbClr val="000000"/>
                    </a:solidFill>
                  </a:rPr>
                  <a:t>language </a:t>
                </a:r>
                <a:r>
                  <a:rPr lang="en-US" altLang="en-US" sz="2600" dirty="0">
                    <a:solidFill>
                      <a:srgbClr val="000000"/>
                    </a:solidFill>
                  </a:rPr>
                  <a:t>offers fully symbolic </a:t>
                </a:r>
                <a:r>
                  <a:rPr lang="en-US" altLang="en-US" sz="2600" dirty="0" smtClean="0">
                    <a:solidFill>
                      <a:srgbClr val="000000"/>
                    </a:solidFill>
                  </a:rPr>
                  <a:t>operations, BUT</a:t>
                </a:r>
                <a:endParaRPr lang="en-US" altLang="en-US" sz="2600" dirty="0">
                  <a:solidFill>
                    <a:srgbClr val="000000"/>
                  </a:solidFill>
                </a:endParaRPr>
              </a:p>
              <a:p>
                <a:pPr>
                  <a:lnSpc>
                    <a:spcPct val="105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600" dirty="0">
                    <a:solidFill>
                      <a:srgbClr val="000000"/>
                    </a:solidFill>
                  </a:rPr>
                  <a:t>-  </a:t>
                </a:r>
                <a:r>
                  <a:rPr lang="en-US" altLang="en-US" sz="2600" dirty="0" smtClean="0">
                    <a:solidFill>
                      <a:srgbClr val="000000"/>
                    </a:solidFill>
                  </a:rPr>
                  <a:t>sub-linguistic </a:t>
                </a:r>
                <a:r>
                  <a:rPr lang="en-US" altLang="en-US" sz="2600" dirty="0">
                    <a:solidFill>
                      <a:srgbClr val="000000"/>
                    </a:solidFill>
                  </a:rPr>
                  <a:t>SNOPs </a:t>
                </a:r>
                <a:r>
                  <a:rPr lang="en-US" altLang="en-US" sz="2600" dirty="0" smtClean="0">
                    <a:solidFill>
                      <a:srgbClr val="000000"/>
                    </a:solidFill>
                  </a:rPr>
                  <a:t>might entail massive SCIPs</a:t>
                </a:r>
                <a:endParaRPr lang="en-US" altLang="en-US" sz="2600" dirty="0">
                  <a:solidFill>
                    <a:srgbClr val="000000"/>
                  </a:solidFill>
                </a:endParaRPr>
              </a:p>
              <a:p>
                <a:pPr>
                  <a:lnSpc>
                    <a:spcPct val="10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10435088" y="30533405"/>
                <a:ext cx="75739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Rilling showed, in humans, enhanced trans-cortical STS connectivity which might facilitate fully symbolic neuronal operations (SNOPs) aka Language.</a:t>
                </a:r>
                <a:endParaRPr lang="en-US" sz="1800" dirty="0"/>
              </a:p>
            </p:txBody>
          </p:sp>
          <p:sp>
            <p:nvSpPr>
              <p:cNvPr id="219" name="Down Arrow 218"/>
              <p:cNvSpPr/>
              <p:nvPr/>
            </p:nvSpPr>
            <p:spPr bwMode="auto">
              <a:xfrm rot="10800000">
                <a:off x="17722410" y="24565209"/>
                <a:ext cx="106994" cy="295784"/>
              </a:xfrm>
              <a:prstGeom prst="downArrow">
                <a:avLst/>
              </a:prstGeom>
              <a:solidFill>
                <a:srgbClr val="0000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5092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11727958" y="20981556"/>
                <a:ext cx="81359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   Bound items in DMRs relate to diverse, trans-cortical representations involving</a:t>
                </a:r>
              </a:p>
              <a:p>
                <a:r>
                  <a:rPr lang="en-US" sz="1800" dirty="0" smtClean="0"/>
                  <a:t>many parts of neocortex.  Hippocampus might sequence epochs via </a:t>
                </a:r>
                <a:r>
                  <a:rPr lang="el-GR" sz="1800" dirty="0" smtClean="0"/>
                  <a:t>γ</a:t>
                </a:r>
                <a:r>
                  <a:rPr lang="en-US" sz="1800" dirty="0" smtClean="0"/>
                  <a:t> on </a:t>
                </a:r>
                <a:r>
                  <a:rPr lang="el-GR" sz="1800" dirty="0" smtClean="0"/>
                  <a:t>Φ</a:t>
                </a:r>
                <a:r>
                  <a:rPr lang="en-US" sz="1800" dirty="0" smtClean="0"/>
                  <a:t> rhythms.</a:t>
                </a:r>
                <a:endParaRPr lang="en-US" sz="1800" dirty="0"/>
              </a:p>
            </p:txBody>
          </p:sp>
        </p:grpSp>
        <p:pic>
          <p:nvPicPr>
            <p:cNvPr id="215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11609" r="34827" b="16232"/>
            <a:stretch>
              <a:fillRect/>
            </a:stretch>
          </p:blipFill>
          <p:spPr bwMode="auto">
            <a:xfrm>
              <a:off x="10775157" y="25302275"/>
              <a:ext cx="6710362" cy="528765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0" name="Picture 6" descr="http://www.intechopen.com/source/html/6541/media/image24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2680" y="26439223"/>
            <a:ext cx="5715000" cy="287467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" name="Notched Right Arrow 231"/>
          <p:cNvSpPr/>
          <p:nvPr/>
        </p:nvSpPr>
        <p:spPr bwMode="auto">
          <a:xfrm rot="2713186">
            <a:off x="37409413" y="6919978"/>
            <a:ext cx="2206178" cy="891509"/>
          </a:xfrm>
          <a:prstGeom prst="notched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50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3" name="Notched Right Arrow 232"/>
          <p:cNvSpPr/>
          <p:nvPr/>
        </p:nvSpPr>
        <p:spPr bwMode="auto">
          <a:xfrm rot="7825274">
            <a:off x="30578213" y="24941218"/>
            <a:ext cx="2206178" cy="1007813"/>
          </a:xfrm>
          <a:prstGeom prst="notched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50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4" name="Notched Right Arrow 233"/>
          <p:cNvSpPr/>
          <p:nvPr/>
        </p:nvSpPr>
        <p:spPr bwMode="auto">
          <a:xfrm rot="13389168">
            <a:off x="10034872" y="21605858"/>
            <a:ext cx="2206178" cy="861440"/>
          </a:xfrm>
          <a:prstGeom prst="notched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50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5" name="Notched Right Arrow 234"/>
          <p:cNvSpPr/>
          <p:nvPr/>
        </p:nvSpPr>
        <p:spPr bwMode="auto">
          <a:xfrm rot="13391190">
            <a:off x="21213227" y="25852103"/>
            <a:ext cx="1868573" cy="935787"/>
          </a:xfrm>
          <a:prstGeom prst="notched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50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7776177" y="2775265"/>
            <a:ext cx="8585543" cy="6292614"/>
            <a:chOff x="27944618" y="3400903"/>
            <a:chExt cx="8585543" cy="6292614"/>
          </a:xfrm>
        </p:grpSpPr>
        <p:grpSp>
          <p:nvGrpSpPr>
            <p:cNvPr id="46" name="Group 45"/>
            <p:cNvGrpSpPr/>
            <p:nvPr/>
          </p:nvGrpSpPr>
          <p:grpSpPr>
            <a:xfrm>
              <a:off x="28072215" y="6810352"/>
              <a:ext cx="3309528" cy="2315275"/>
              <a:chOff x="26718354" y="5736020"/>
              <a:chExt cx="3089191" cy="2315275"/>
            </a:xfrm>
          </p:grpSpPr>
          <p:pic>
            <p:nvPicPr>
              <p:cNvPr id="2479" name="Picture 453"/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840" t="11025" r="8496" b="8368"/>
              <a:stretch/>
            </p:blipFill>
            <p:spPr bwMode="auto">
              <a:xfrm>
                <a:off x="26718354" y="5736020"/>
                <a:ext cx="3089191" cy="2315275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81" name="Text Box 454"/>
              <p:cNvSpPr txBox="1">
                <a:spLocks noChangeArrowheads="1"/>
              </p:cNvSpPr>
              <p:nvPr/>
            </p:nvSpPr>
            <p:spPr bwMode="auto">
              <a:xfrm>
                <a:off x="26718937" y="7126865"/>
                <a:ext cx="1544012" cy="53860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>
                <a:spAutoFit/>
              </a:bodyPr>
              <a:lstStyle>
                <a:lvl1pPr defTabSz="1050925" eaLnBrk="0" hangingPunct="0">
                  <a:spcBef>
                    <a:spcPct val="20000"/>
                  </a:spcBef>
                  <a:buChar char="•"/>
                  <a:defRPr sz="16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1050925" eaLnBrk="0" hangingPunct="0">
                  <a:spcBef>
                    <a:spcPct val="20000"/>
                  </a:spcBef>
                  <a:buChar char="–"/>
                  <a:defRPr sz="141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1050925" eaLnBrk="0" hangingPunct="0">
                  <a:spcBef>
                    <a:spcPct val="20000"/>
                  </a:spcBef>
                  <a:buChar char="•"/>
                  <a:defRPr sz="1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1050925" eaLnBrk="0" hangingPunct="0">
                  <a:spcBef>
                    <a:spcPct val="20000"/>
                  </a:spcBef>
                  <a:buChar char="–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1050925" eaLnBrk="0" hangingPunct="0">
                  <a:spcBef>
                    <a:spcPct val="20000"/>
                  </a:spcBef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10509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10509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10509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10509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 dirty="0"/>
                  <a:t>Bruno </a:t>
                </a:r>
                <a:r>
                  <a:rPr lang="en-US" altLang="en-US" sz="1000" b="1" dirty="0" err="1"/>
                  <a:t>Averbeck</a:t>
                </a:r>
                <a:r>
                  <a:rPr lang="en-US" altLang="en-US" sz="1000" b="1" dirty="0"/>
                  <a:t> &amp;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 dirty="0" err="1"/>
                  <a:t>Moonsang</a:t>
                </a:r>
                <a:r>
                  <a:rPr lang="en-US" altLang="en-US" sz="1000" b="1" dirty="0"/>
                  <a:t> </a:t>
                </a:r>
                <a:r>
                  <a:rPr lang="en-US" altLang="en-US" sz="1000" b="1" dirty="0" err="1"/>
                  <a:t>Seo</a:t>
                </a:r>
                <a:r>
                  <a:rPr lang="en-US" altLang="en-US" sz="1000" b="1" dirty="0"/>
                  <a:t>, </a:t>
                </a:r>
                <a:r>
                  <a:rPr lang="en-US" altLang="en-US" sz="1000" b="1" dirty="0" smtClean="0"/>
                  <a:t>2008</a:t>
                </a:r>
              </a:p>
              <a:p>
                <a:pPr lvl="0" defTabSz="914400" eaLnBrk="1" hangingPunct="1">
                  <a:spcBef>
                    <a:spcPct val="0"/>
                  </a:spcBef>
                  <a:buNone/>
                </a:pPr>
                <a:r>
                  <a:rPr lang="en-US" altLang="en-US" sz="900" i="1" dirty="0">
                    <a:solidFill>
                      <a:srgbClr val="000000"/>
                    </a:solidFill>
                  </a:rPr>
                  <a:t>PLoS Computational </a:t>
                </a:r>
                <a:r>
                  <a:rPr lang="en-US" altLang="en-US" sz="900" i="1" dirty="0" smtClean="0">
                    <a:solidFill>
                      <a:srgbClr val="000000"/>
                    </a:solidFill>
                  </a:rPr>
                  <a:t>Biology</a:t>
                </a:r>
                <a:endParaRPr lang="en-US" altLang="en-US" sz="900" i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77" name="Rectangle 1259"/>
            <p:cNvSpPr>
              <a:spLocks noChangeArrowheads="1"/>
            </p:cNvSpPr>
            <p:nvPr/>
          </p:nvSpPr>
          <p:spPr bwMode="auto">
            <a:xfrm>
              <a:off x="28021381" y="3400903"/>
              <a:ext cx="8452624" cy="3178616"/>
            </a:xfrm>
            <a:prstGeom prst="rect">
              <a:avLst/>
            </a:prstGeom>
            <a:solidFill>
              <a:srgbClr val="F3FA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68204" tIns="84100" rIns="168204" bIns="84100"/>
            <a:lstStyle>
              <a:lvl1pPr defTabSz="1684338" eaLnBrk="0" hangingPunct="0">
                <a:spcBef>
                  <a:spcPct val="20000"/>
                </a:spcBef>
                <a:buChar char="•"/>
                <a:defRPr sz="16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684338" eaLnBrk="0" hangingPunct="0">
                <a:spcBef>
                  <a:spcPct val="20000"/>
                </a:spcBef>
                <a:buChar char="–"/>
                <a:defRPr sz="141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684338" eaLnBrk="0" hangingPunct="0">
                <a:spcBef>
                  <a:spcPct val="20000"/>
                </a:spcBef>
                <a:buChar char="•"/>
                <a:defRPr sz="1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684338" eaLnBrk="0" hangingPunct="0">
                <a:spcBef>
                  <a:spcPct val="20000"/>
                </a:spcBef>
                <a:buChar char="–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684338" eaLnBrk="0" hangingPunct="0">
                <a:spcBef>
                  <a:spcPct val="20000"/>
                </a:spcBef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000" b="1" u="sng" dirty="0" smtClean="0">
                  <a:solidFill>
                    <a:srgbClr val="000000"/>
                  </a:solidFill>
                </a:rPr>
                <a:t>3. WHERE are Neural Representations Located?</a:t>
              </a:r>
              <a:endParaRPr lang="en-US" altLang="en-US" sz="3000" b="1" u="sng" dirty="0">
                <a:solidFill>
                  <a:srgbClr val="000000"/>
                </a:solidFill>
              </a:endParaRP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>
                  <a:solidFill>
                    <a:srgbClr val="000000"/>
                  </a:solidFill>
                </a:rPr>
                <a:t>-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 working memory strongly involves prefrontal cortex (PFC)</a:t>
              </a:r>
              <a:endParaRPr lang="en-US" altLang="en-US" sz="2600" dirty="0">
                <a:solidFill>
                  <a:srgbClr val="000000"/>
                </a:solidFill>
              </a:endParaRP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>
                  <a:solidFill>
                    <a:srgbClr val="000000"/>
                  </a:solidFill>
                </a:rPr>
                <a:t>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    but PFC-hippocampal connections are also prominent</a:t>
              </a:r>
              <a:endParaRPr lang="en-US" altLang="en-US" sz="2600" dirty="0">
                <a:solidFill>
                  <a:srgbClr val="000000"/>
                </a:solidFill>
              </a:endParaRP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>
                  <a:solidFill>
                    <a:srgbClr val="000000"/>
                  </a:solidFill>
                </a:rPr>
                <a:t>-</a:t>
              </a:r>
              <a:r>
                <a:rPr lang="en-US" altLang="en-US" sz="2000" dirty="0">
                  <a:solidFill>
                    <a:srgbClr val="000000"/>
                  </a:solidFill>
                </a:rPr>
                <a:t> </a:t>
              </a:r>
              <a:r>
                <a:rPr lang="en-US" altLang="en-US" sz="2000" dirty="0" smtClean="0">
                  <a:solidFill>
                    <a:srgbClr val="000000"/>
                  </a:solidFill>
                </a:rPr>
                <a:t> </a:t>
              </a:r>
              <a:r>
                <a:rPr lang="en-US" altLang="en-US" sz="2600" b="1" dirty="0" smtClean="0">
                  <a:solidFill>
                    <a:srgbClr val="000000"/>
                  </a:solidFill>
                </a:rPr>
                <a:t>one trial learning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in hippocampus-amygdalar complex</a:t>
              </a:r>
              <a:endParaRPr lang="en-US" altLang="en-US" sz="2600" dirty="0">
                <a:solidFill>
                  <a:srgbClr val="000000"/>
                </a:solidFill>
              </a:endParaRP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>
                  <a:solidFill>
                    <a:srgbClr val="000000"/>
                  </a:solidFill>
                </a:rPr>
                <a:t> 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  shown for “novel” and “familiar” cells </a:t>
              </a:r>
              <a:r>
                <a:rPr lang="en-US" altLang="en-US" sz="2000" dirty="0" smtClean="0">
                  <a:solidFill>
                    <a:srgbClr val="000000"/>
                  </a:solidFill>
                </a:rPr>
                <a:t>(Rutishauser</a:t>
              </a:r>
              <a:r>
                <a:rPr lang="en-US" altLang="en-US" sz="2000" dirty="0">
                  <a:solidFill>
                    <a:srgbClr val="000000"/>
                  </a:solidFill>
                </a:rPr>
                <a:t> </a:t>
              </a:r>
              <a:r>
                <a:rPr lang="en-US" altLang="en-US" sz="2000" dirty="0" smtClean="0">
                  <a:solidFill>
                    <a:srgbClr val="000000"/>
                  </a:solidFill>
                </a:rPr>
                <a:t>et al. 2006)</a:t>
              </a: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 smtClean="0">
                  <a:solidFill>
                    <a:srgbClr val="000000"/>
                  </a:solidFill>
                </a:rPr>
                <a:t>-  </a:t>
              </a:r>
              <a:r>
                <a:rPr lang="en-US" altLang="en-US" sz="2600" b="1" dirty="0" smtClean="0">
                  <a:solidFill>
                    <a:srgbClr val="000000"/>
                  </a:solidFill>
                </a:rPr>
                <a:t>locations</a:t>
              </a:r>
              <a:r>
                <a:rPr lang="en-US" altLang="en-US" sz="2600" dirty="0" smtClean="0">
                  <a:solidFill>
                    <a:srgbClr val="000000"/>
                  </a:solidFill>
                </a:rPr>
                <a:t> are best guesses based upon sparse information</a:t>
              </a: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dirty="0" smtClean="0">
                  <a:solidFill>
                    <a:srgbClr val="000000"/>
                  </a:solidFill>
                </a:rPr>
                <a:t>-  </a:t>
              </a:r>
              <a:r>
                <a:rPr lang="en-US" altLang="en-US" sz="2400" dirty="0" smtClean="0">
                  <a:solidFill>
                    <a:srgbClr val="000000"/>
                  </a:solidFill>
                </a:rPr>
                <a:t>both </a:t>
              </a:r>
              <a:r>
                <a:rPr lang="en-US" altLang="en-US" sz="2400" b="1" dirty="0" smtClean="0">
                  <a:solidFill>
                    <a:srgbClr val="000000"/>
                  </a:solidFill>
                </a:rPr>
                <a:t>locus &amp; nature </a:t>
              </a:r>
              <a:r>
                <a:rPr lang="en-US" altLang="en-US" sz="2400" dirty="0" smtClean="0">
                  <a:solidFill>
                    <a:srgbClr val="000000"/>
                  </a:solidFill>
                </a:rPr>
                <a:t>of most neural codes are largely unknown</a:t>
              </a:r>
              <a:endParaRPr lang="en-US" altLang="en-US" sz="2400" dirty="0">
                <a:solidFill>
                  <a:srgbClr val="000000"/>
                </a:solidFill>
              </a:endParaRP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endParaRPr lang="en-US" altLang="en-US" sz="2600" dirty="0">
                <a:solidFill>
                  <a:srgbClr val="0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944618" y="9108742"/>
              <a:ext cx="39945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PFC is a massive hub.</a:t>
              </a:r>
              <a:r>
                <a:rPr lang="en-US" altLang="en-US" dirty="0"/>
                <a:t> </a:t>
              </a:r>
              <a:r>
                <a:rPr lang="en-US" altLang="en-US" dirty="0" smtClean="0"/>
                <a:t> Are </a:t>
              </a:r>
              <a:r>
                <a:rPr lang="en-US" altLang="en-US" dirty="0"/>
                <a:t>DMRs stored  </a:t>
              </a:r>
              <a:r>
                <a:rPr lang="en-US" altLang="en-US" dirty="0" smtClean="0"/>
                <a:t>in the temporal </a:t>
              </a:r>
              <a:r>
                <a:rPr lang="en-US" altLang="en-US" dirty="0"/>
                <a:t>/ parietal / prefrontal cortices</a:t>
              </a:r>
              <a:r>
                <a:rPr lang="en-US" altLang="en-US" dirty="0" smtClean="0"/>
                <a:t>? </a:t>
              </a:r>
              <a:endParaRPr lang="en-US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15" t="33042" r="34240" b="12054"/>
            <a:stretch/>
          </p:blipFill>
          <p:spPr bwMode="auto">
            <a:xfrm>
              <a:off x="31842842" y="6748065"/>
              <a:ext cx="4631163" cy="27154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4962168" y="8993455"/>
              <a:ext cx="15679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Rutishauser et al. </a:t>
              </a:r>
            </a:p>
            <a:p>
              <a:r>
                <a:rPr lang="en-US" sz="1400" b="1" dirty="0"/>
                <a:t> </a:t>
              </a:r>
              <a:r>
                <a:rPr lang="en-US" sz="1400" b="1" dirty="0" smtClean="0"/>
                <a:t> 2006,   </a:t>
              </a:r>
              <a:r>
                <a:rPr lang="en-US" sz="1400" b="1" i="1" dirty="0" smtClean="0"/>
                <a:t>Neuron</a:t>
              </a:r>
              <a:r>
                <a:rPr lang="en-US" sz="1400" b="1" dirty="0" smtClean="0"/>
                <a:t>.</a:t>
              </a:r>
              <a:endParaRPr lang="en-US" sz="1400" b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99320" y="28056124"/>
            <a:ext cx="5543199" cy="4684533"/>
            <a:chOff x="37986544" y="27810918"/>
            <a:chExt cx="5543199" cy="4684533"/>
          </a:xfrm>
        </p:grpSpPr>
        <p:sp>
          <p:nvSpPr>
            <p:cNvPr id="32" name="Rectangle 31"/>
            <p:cNvSpPr/>
            <p:nvPr/>
          </p:nvSpPr>
          <p:spPr bwMode="auto">
            <a:xfrm>
              <a:off x="37986544" y="27810918"/>
              <a:ext cx="5543199" cy="468453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509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8" t="21254" r="4327" b="10417"/>
            <a:stretch/>
          </p:blipFill>
          <p:spPr bwMode="auto">
            <a:xfrm>
              <a:off x="38054866" y="27863400"/>
              <a:ext cx="5399791" cy="2211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1" t="18904" r="3688" b="10302"/>
            <a:stretch/>
          </p:blipFill>
          <p:spPr bwMode="auto">
            <a:xfrm>
              <a:off x="38050343" y="30078340"/>
              <a:ext cx="5404314" cy="2363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16500025" y="590507"/>
            <a:ext cx="8839200" cy="9655368"/>
            <a:chOff x="16626149" y="982391"/>
            <a:chExt cx="8839200" cy="9655368"/>
          </a:xfrm>
        </p:grpSpPr>
        <p:sp>
          <p:nvSpPr>
            <p:cNvPr id="2071" name="Rectangle 1259"/>
            <p:cNvSpPr>
              <a:spLocks noChangeArrowheads="1"/>
            </p:cNvSpPr>
            <p:nvPr/>
          </p:nvSpPr>
          <p:spPr bwMode="auto">
            <a:xfrm>
              <a:off x="16626149" y="982391"/>
              <a:ext cx="8839200" cy="3861657"/>
            </a:xfrm>
            <a:prstGeom prst="rect">
              <a:avLst/>
            </a:prstGeom>
            <a:solidFill>
              <a:srgbClr val="F3FA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68204" tIns="84100" rIns="168204" bIns="84100"/>
            <a:lstStyle>
              <a:lvl1pPr defTabSz="1684338" eaLnBrk="0" hangingPunct="0">
                <a:spcBef>
                  <a:spcPct val="20000"/>
                </a:spcBef>
                <a:buChar char="•"/>
                <a:defRPr sz="16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684338" eaLnBrk="0" hangingPunct="0">
                <a:spcBef>
                  <a:spcPct val="20000"/>
                </a:spcBef>
                <a:buChar char="–"/>
                <a:defRPr sz="141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684338" eaLnBrk="0" hangingPunct="0">
                <a:spcBef>
                  <a:spcPct val="20000"/>
                </a:spcBef>
                <a:buChar char="•"/>
                <a:defRPr sz="1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684338" eaLnBrk="0" hangingPunct="0">
                <a:spcBef>
                  <a:spcPct val="20000"/>
                </a:spcBef>
                <a:buChar char="–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684338" eaLnBrk="0" hangingPunct="0">
                <a:spcBef>
                  <a:spcPct val="20000"/>
                </a:spcBef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684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 u="sng" dirty="0" smtClean="0">
                  <a:solidFill>
                    <a:srgbClr val="000000"/>
                  </a:solidFill>
                </a:rPr>
                <a:t>2. WHAT do Neural Representations Look Like?</a:t>
              </a:r>
              <a:endParaRPr lang="en-US" altLang="en-US" sz="3200" b="1" u="sng" dirty="0">
                <a:solidFill>
                  <a:srgbClr val="000000"/>
                </a:solidFill>
              </a:endParaRP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rgbClr val="000000"/>
                  </a:solidFill>
                </a:rPr>
                <a:t>- </a:t>
              </a:r>
              <a:r>
                <a:rPr lang="en-US" altLang="en-US" sz="2800" dirty="0" smtClean="0">
                  <a:solidFill>
                    <a:srgbClr val="000000"/>
                  </a:solidFill>
                </a:rPr>
                <a:t>more likely </a:t>
              </a:r>
              <a:r>
                <a:rPr lang="en-US" altLang="en-US" sz="2800" i="1" dirty="0" smtClean="0">
                  <a:solidFill>
                    <a:srgbClr val="000000"/>
                  </a:solidFill>
                </a:rPr>
                <a:t>distributed</a:t>
              </a:r>
              <a:r>
                <a:rPr lang="en-US" altLang="en-US" sz="2800" dirty="0" smtClean="0">
                  <a:solidFill>
                    <a:srgbClr val="000000"/>
                  </a:solidFill>
                </a:rPr>
                <a:t> than </a:t>
              </a:r>
              <a:r>
                <a:rPr lang="en-US" altLang="en-US" sz="2800" i="1" dirty="0" smtClean="0">
                  <a:solidFill>
                    <a:srgbClr val="000000"/>
                  </a:solidFill>
                </a:rPr>
                <a:t>grandmother-cell like</a:t>
              </a:r>
              <a:endParaRPr lang="en-US" altLang="en-US" sz="2800" i="1" dirty="0">
                <a:solidFill>
                  <a:srgbClr val="000000"/>
                </a:solidFill>
              </a:endParaRP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rgbClr val="000000"/>
                  </a:solidFill>
                </a:rPr>
                <a:t>- </a:t>
              </a:r>
              <a:r>
                <a:rPr lang="en-US" altLang="en-US" sz="2800" dirty="0" smtClean="0">
                  <a:solidFill>
                    <a:srgbClr val="000000"/>
                  </a:solidFill>
                </a:rPr>
                <a:t>flexible, reliable and multi-sensory </a:t>
              </a:r>
              <a:endParaRPr lang="en-US" altLang="en-US" sz="2800" dirty="0">
                <a:solidFill>
                  <a:srgbClr val="000000"/>
                </a:solidFill>
              </a:endParaRP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dirty="0" smtClean="0">
                  <a:solidFill>
                    <a:srgbClr val="000000"/>
                  </a:solidFill>
                </a:rPr>
                <a:t>- associated with gamma, theta and alpha rhythms</a:t>
              </a: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dirty="0" smtClean="0">
                  <a:solidFill>
                    <a:srgbClr val="000000"/>
                  </a:solidFill>
                </a:rPr>
                <a:t>   i.e.  associated with synchronous neural activity</a:t>
              </a: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dirty="0" smtClean="0">
                  <a:solidFill>
                    <a:srgbClr val="000000"/>
                  </a:solidFill>
                </a:rPr>
                <a:t>- “sparse” perhaps, but might actually be quite dense</a:t>
              </a:r>
              <a:endParaRPr lang="en-US" altLang="en-US" sz="2800" dirty="0">
                <a:solidFill>
                  <a:srgbClr val="000000"/>
                </a:solidFill>
              </a:endParaRP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dirty="0" smtClean="0">
                  <a:solidFill>
                    <a:srgbClr val="000000"/>
                  </a:solidFill>
                </a:rPr>
                <a:t>- human temporal lobe neuron responded </a:t>
              </a:r>
              <a:r>
                <a:rPr lang="en-US" altLang="en-US" sz="2800" dirty="0">
                  <a:solidFill>
                    <a:srgbClr val="000000"/>
                  </a:solidFill>
                </a:rPr>
                <a:t> </a:t>
              </a:r>
              <a:r>
                <a:rPr lang="en-US" altLang="en-US" sz="2800" dirty="0" smtClean="0">
                  <a:solidFill>
                    <a:srgbClr val="000000"/>
                  </a:solidFill>
                </a:rPr>
                <a:t>only to pictures </a:t>
              </a:r>
            </a:p>
            <a:p>
              <a:pPr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dirty="0" smtClean="0">
                  <a:solidFill>
                    <a:srgbClr val="000000"/>
                  </a:solidFill>
                </a:rPr>
                <a:t>   of Jennifer Aniston (Quian Quiroga et al., 2005, Nature)</a:t>
              </a:r>
              <a:endParaRPr lang="en-US" altLang="en-US" sz="2800" dirty="0">
                <a:solidFill>
                  <a:srgbClr val="000000"/>
                </a:solidFill>
              </a:endParaRP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1" t="22652" r="6024" b="24091"/>
            <a:stretch/>
          </p:blipFill>
          <p:spPr bwMode="auto">
            <a:xfrm>
              <a:off x="16647827" y="4819038"/>
              <a:ext cx="8153400" cy="23583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29" name="Group 28"/>
            <p:cNvGrpSpPr/>
            <p:nvPr/>
          </p:nvGrpSpPr>
          <p:grpSpPr>
            <a:xfrm>
              <a:off x="16647827" y="7235122"/>
              <a:ext cx="6933000" cy="3402637"/>
              <a:chOff x="17026199" y="7424308"/>
              <a:chExt cx="6933000" cy="3402637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69" t="26884" r="12646" b="19781"/>
              <a:stretch/>
            </p:blipFill>
            <p:spPr bwMode="auto">
              <a:xfrm>
                <a:off x="17026199" y="7424308"/>
                <a:ext cx="6933000" cy="34026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17941703" y="8712974"/>
                <a:ext cx="5927713" cy="307777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</a:rPr>
                  <a:t> V1 neuron’s response becomes more selective in context of a natural scene 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9040074" y="7439189"/>
                <a:ext cx="485088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Olshausen and Field, 2004, Curr. Opin. Neurobiology</a:t>
                </a:r>
                <a:endParaRPr lang="en-US" b="1" dirty="0"/>
              </a:p>
            </p:txBody>
          </p:sp>
        </p:grpSp>
      </p:grpSp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 t="11217" r="47874" b="6249"/>
          <a:stretch/>
        </p:blipFill>
        <p:spPr bwMode="auto">
          <a:xfrm>
            <a:off x="24446064" y="21282041"/>
            <a:ext cx="4497438" cy="51538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4988419" y="20828713"/>
            <a:ext cx="3423951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Complementary Learning Systems: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Primate Medial Temporal Connections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      McClelland, McNaughton &amp; O’Reilly, 1995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096752" y="26615118"/>
            <a:ext cx="29619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number of possible sentences vastly exceeds the number of words.  By analogy, the number of knowledge architecture constructs vastly exceeds the number of </a:t>
            </a:r>
            <a:r>
              <a:rPr lang="en-US" dirty="0" smtClean="0"/>
              <a:t>“stored” working </a:t>
            </a:r>
            <a:r>
              <a:rPr lang="en-US" dirty="0" smtClean="0"/>
              <a:t>memory </a:t>
            </a:r>
            <a:r>
              <a:rPr lang="en-US" dirty="0" smtClean="0"/>
              <a:t>tokens.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946698" y="31394830"/>
            <a:ext cx="352692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AVAILABLE RESOURCES</a:t>
            </a:r>
          </a:p>
          <a:p>
            <a:r>
              <a:rPr lang="en-US" dirty="0" smtClean="0"/>
              <a:t>Origins of Syntax &amp; Semantics (2011)</a:t>
            </a:r>
          </a:p>
          <a:p>
            <a:r>
              <a:rPr lang="en-US" dirty="0" smtClean="0"/>
              <a:t>Neural Words (technical report)</a:t>
            </a:r>
          </a:p>
          <a:p>
            <a:r>
              <a:rPr lang="en-US" i="1" dirty="0" smtClean="0"/>
              <a:t>Synaptic Learning Theory </a:t>
            </a:r>
            <a:r>
              <a:rPr lang="en-US" dirty="0" smtClean="0"/>
              <a:t>white </a:t>
            </a:r>
            <a:r>
              <a:rPr lang="en-US" dirty="0" smtClean="0"/>
              <a:t>paper</a:t>
            </a:r>
          </a:p>
          <a:p>
            <a:r>
              <a:rPr lang="en-US" sz="1400" dirty="0" smtClean="0"/>
              <a:t>ongoing-work: Motivation &amp; Reward Systems</a:t>
            </a:r>
            <a:endParaRPr lang="en-US" sz="1400" dirty="0"/>
          </a:p>
        </p:txBody>
      </p:sp>
      <p:sp>
        <p:nvSpPr>
          <p:cNvPr id="202" name="Oval 201"/>
          <p:cNvSpPr/>
          <p:nvPr/>
        </p:nvSpPr>
        <p:spPr bwMode="auto">
          <a:xfrm>
            <a:off x="23520357" y="31888410"/>
            <a:ext cx="114512" cy="109338"/>
          </a:xfrm>
          <a:prstGeom prst="ellipse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50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509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509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27820</TotalTime>
  <Words>1972</Words>
  <Application>Microsoft Office PowerPoint</Application>
  <PresentationFormat>Custom</PresentationFormat>
  <Paragraphs>242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Nagarajan Sankrithi</dc:creator>
  <cp:lastModifiedBy>Cogscape</cp:lastModifiedBy>
  <cp:revision>490</cp:revision>
  <cp:lastPrinted>2015-03-07T00:08:29Z</cp:lastPrinted>
  <dcterms:created xsi:type="dcterms:W3CDTF">2000-10-30T00:39:38Z</dcterms:created>
  <dcterms:modified xsi:type="dcterms:W3CDTF">2015-03-07T00:31:56Z</dcterms:modified>
</cp:coreProperties>
</file>