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63" r:id="rId2"/>
  </p:sldIdLst>
  <p:sldSz cx="43891200" cy="32918400"/>
  <p:notesSz cx="7077075" cy="9363075"/>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600" kern="1200">
        <a:solidFill>
          <a:schemeClr val="tx1"/>
        </a:solidFill>
        <a:latin typeface="Times New Roman" pitchFamily="18" charset="0"/>
        <a:ea typeface="+mn-ea"/>
        <a:cs typeface="Arial" charset="0"/>
      </a:defRPr>
    </a:lvl5pPr>
    <a:lvl6pPr marL="2286000" algn="l" defTabSz="914400" rtl="0" eaLnBrk="1" latinLnBrk="0" hangingPunct="1">
      <a:defRPr sz="1600" kern="1200">
        <a:solidFill>
          <a:schemeClr val="tx1"/>
        </a:solidFill>
        <a:latin typeface="Times New Roman" pitchFamily="18" charset="0"/>
        <a:ea typeface="+mn-ea"/>
        <a:cs typeface="Arial" charset="0"/>
      </a:defRPr>
    </a:lvl6pPr>
    <a:lvl7pPr marL="2743200" algn="l" defTabSz="914400" rtl="0" eaLnBrk="1" latinLnBrk="0" hangingPunct="1">
      <a:defRPr sz="1600" kern="1200">
        <a:solidFill>
          <a:schemeClr val="tx1"/>
        </a:solidFill>
        <a:latin typeface="Times New Roman" pitchFamily="18" charset="0"/>
        <a:ea typeface="+mn-ea"/>
        <a:cs typeface="Arial" charset="0"/>
      </a:defRPr>
    </a:lvl7pPr>
    <a:lvl8pPr marL="3200400" algn="l" defTabSz="914400" rtl="0" eaLnBrk="1" latinLnBrk="0" hangingPunct="1">
      <a:defRPr sz="1600" kern="1200">
        <a:solidFill>
          <a:schemeClr val="tx1"/>
        </a:solidFill>
        <a:latin typeface="Times New Roman" pitchFamily="18" charset="0"/>
        <a:ea typeface="+mn-ea"/>
        <a:cs typeface="Arial" charset="0"/>
      </a:defRPr>
    </a:lvl8pPr>
    <a:lvl9pPr marL="3657600" algn="l" defTabSz="914400" rtl="0" eaLnBrk="1" latinLnBrk="0" hangingPunct="1">
      <a:defRPr sz="1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F5F5F"/>
    <a:srgbClr val="99FF99"/>
    <a:srgbClr val="D7F6A0"/>
    <a:srgbClr val="FFFFCC"/>
    <a:srgbClr val="CC99FF"/>
    <a:srgbClr val="B2B2B2"/>
    <a:srgbClr val="33CCFF"/>
    <a:srgbClr val="91B6DB"/>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0764" autoAdjust="0"/>
  </p:normalViewPr>
  <p:slideViewPr>
    <p:cSldViewPr snapToGrid="0">
      <p:cViewPr varScale="1">
        <p:scale>
          <a:sx n="15" d="100"/>
          <a:sy n="15" d="100"/>
        </p:scale>
        <p:origin x="-2052" y="-174"/>
      </p:cViewPr>
      <p:guideLst>
        <p:guide orient="horz" pos="10368"/>
        <p:guide pos="16793"/>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eaLnBrk="0" hangingPunct="0">
              <a:defRPr sz="1200">
                <a:cs typeface="+mn-cs"/>
              </a:defRPr>
            </a:lvl1pPr>
          </a:lstStyle>
          <a:p>
            <a:pPr>
              <a:defRPr/>
            </a:pPr>
            <a:endParaRPr lang="en-US" altLang="en-US"/>
          </a:p>
        </p:txBody>
      </p:sp>
      <p:sp>
        <p:nvSpPr>
          <p:cNvPr id="10243" name="Rectangle 3"/>
          <p:cNvSpPr>
            <a:spLocks noGrp="1" noChangeArrowheads="1"/>
          </p:cNvSpPr>
          <p:nvPr>
            <p:ph type="dt" idx="1"/>
          </p:nvPr>
        </p:nvSpPr>
        <p:spPr bwMode="auto">
          <a:xfrm>
            <a:off x="4010025" y="0"/>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algn="r" eaLnBrk="0" hangingPunct="0">
              <a:defRPr sz="1200">
                <a:cs typeface="+mn-cs"/>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6438" y="4446588"/>
            <a:ext cx="5664200"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93175"/>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eaLnBrk="0" hangingPunct="0">
              <a:defRPr sz="1200">
                <a:cs typeface="+mn-cs"/>
              </a:defRPr>
            </a:lvl1pPr>
          </a:lstStyle>
          <a:p>
            <a:pPr>
              <a:defRPr/>
            </a:pPr>
            <a:endParaRPr lang="en-US" altLang="en-US"/>
          </a:p>
        </p:txBody>
      </p:sp>
      <p:sp>
        <p:nvSpPr>
          <p:cNvPr id="10247" name="Rectangle 7"/>
          <p:cNvSpPr>
            <a:spLocks noGrp="1" noChangeArrowheads="1"/>
          </p:cNvSpPr>
          <p:nvPr>
            <p:ph type="sldNum" sz="quarter" idx="5"/>
          </p:nvPr>
        </p:nvSpPr>
        <p:spPr bwMode="auto">
          <a:xfrm>
            <a:off x="4010025" y="8893175"/>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algn="r" eaLnBrk="0" hangingPunct="0">
              <a:defRPr sz="1200">
                <a:cs typeface="+mn-cs"/>
              </a:defRPr>
            </a:lvl1pPr>
          </a:lstStyle>
          <a:p>
            <a:pPr>
              <a:defRPr/>
            </a:pPr>
            <a:fld id="{B11B2137-04DF-465F-BF2C-6B0D8547EEC7}" type="slidenum">
              <a:rPr lang="en-US" altLang="en-US"/>
              <a:pPr>
                <a:defRPr/>
              </a:pPr>
              <a:t>‹#›</a:t>
            </a:fld>
            <a:endParaRPr lang="en-US" altLang="en-US"/>
          </a:p>
        </p:txBody>
      </p:sp>
    </p:spTree>
    <p:extLst>
      <p:ext uri="{BB962C8B-B14F-4D97-AF65-F5344CB8AC3E}">
        <p14:creationId xmlns:p14="http://schemas.microsoft.com/office/powerpoint/2010/main" val="2657500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4010025" y="8893175"/>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0" tIns="45505" rIns="91010" bIns="45505"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163EE998-CE0A-4E93-8110-9AA6A3444D2E}" type="slidenum">
              <a:rPr lang="en-US" altLang="en-US"/>
              <a:pPr algn="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73BD4E-700F-4A36-9E55-28B6926CFD31}" type="slidenum">
              <a:rPr lang="en-US" altLang="en-US"/>
              <a:pPr>
                <a:defRPr/>
              </a:pPr>
              <a:t>‹#›</a:t>
            </a:fld>
            <a:endParaRPr lang="en-US" altLang="en-US"/>
          </a:p>
        </p:txBody>
      </p:sp>
    </p:spTree>
    <p:extLst>
      <p:ext uri="{BB962C8B-B14F-4D97-AF65-F5344CB8AC3E}">
        <p14:creationId xmlns:p14="http://schemas.microsoft.com/office/powerpoint/2010/main" val="203327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F6C1EC-4597-4869-A133-A42B49DC4C62}" type="slidenum">
              <a:rPr lang="en-US" altLang="en-US"/>
              <a:pPr>
                <a:defRPr/>
              </a:pPr>
              <a:t>‹#›</a:t>
            </a:fld>
            <a:endParaRPr lang="en-US" altLang="en-US"/>
          </a:p>
        </p:txBody>
      </p:sp>
    </p:spTree>
    <p:extLst>
      <p:ext uri="{BB962C8B-B14F-4D97-AF65-F5344CB8AC3E}">
        <p14:creationId xmlns:p14="http://schemas.microsoft.com/office/powerpoint/2010/main" val="410102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7350"/>
            <a:ext cx="9324975"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4063" y="2927350"/>
            <a:ext cx="27827287"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A94EAC-5036-43C4-BF6E-8327E6225140}" type="slidenum">
              <a:rPr lang="en-US" altLang="en-US"/>
              <a:pPr>
                <a:defRPr/>
              </a:pPr>
              <a:t>‹#›</a:t>
            </a:fld>
            <a:endParaRPr lang="en-US" altLang="en-US"/>
          </a:p>
        </p:txBody>
      </p:sp>
    </p:spTree>
    <p:extLst>
      <p:ext uri="{BB962C8B-B14F-4D97-AF65-F5344CB8AC3E}">
        <p14:creationId xmlns:p14="http://schemas.microsoft.com/office/powerpoint/2010/main" val="27550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EE2C03-3E2F-4883-AA3F-EBFE3E990A97}" type="slidenum">
              <a:rPr lang="en-US" altLang="en-US"/>
              <a:pPr>
                <a:defRPr/>
              </a:pPr>
              <a:t>‹#›</a:t>
            </a:fld>
            <a:endParaRPr lang="en-US" altLang="en-US"/>
          </a:p>
        </p:txBody>
      </p:sp>
    </p:spTree>
    <p:extLst>
      <p:ext uri="{BB962C8B-B14F-4D97-AF65-F5344CB8AC3E}">
        <p14:creationId xmlns:p14="http://schemas.microsoft.com/office/powerpoint/2010/main" val="377816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7C725C-F48A-44C3-93D8-B5D203A76E44}" type="slidenum">
              <a:rPr lang="en-US" altLang="en-US"/>
              <a:pPr>
                <a:defRPr/>
              </a:pPr>
              <a:t>‹#›</a:t>
            </a:fld>
            <a:endParaRPr lang="en-US" altLang="en-US"/>
          </a:p>
        </p:txBody>
      </p:sp>
    </p:spTree>
    <p:extLst>
      <p:ext uri="{BB962C8B-B14F-4D97-AF65-F5344CB8AC3E}">
        <p14:creationId xmlns:p14="http://schemas.microsoft.com/office/powerpoint/2010/main" val="284255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4063" y="9509125"/>
            <a:ext cx="185753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2856CAA-B2F4-442B-85B8-BE1F26996E3A}" type="slidenum">
              <a:rPr lang="en-US" altLang="en-US"/>
              <a:pPr>
                <a:defRPr/>
              </a:pPr>
              <a:t>‹#›</a:t>
            </a:fld>
            <a:endParaRPr lang="en-US" altLang="en-US"/>
          </a:p>
        </p:txBody>
      </p:sp>
    </p:spTree>
    <p:extLst>
      <p:ext uri="{BB962C8B-B14F-4D97-AF65-F5344CB8AC3E}">
        <p14:creationId xmlns:p14="http://schemas.microsoft.com/office/powerpoint/2010/main" val="147175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2BCE895-33FD-4631-B358-0ED4FA36F689}" type="slidenum">
              <a:rPr lang="en-US" altLang="en-US"/>
              <a:pPr>
                <a:defRPr/>
              </a:pPr>
              <a:t>‹#›</a:t>
            </a:fld>
            <a:endParaRPr lang="en-US" altLang="en-US"/>
          </a:p>
        </p:txBody>
      </p:sp>
    </p:spTree>
    <p:extLst>
      <p:ext uri="{BB962C8B-B14F-4D97-AF65-F5344CB8AC3E}">
        <p14:creationId xmlns:p14="http://schemas.microsoft.com/office/powerpoint/2010/main" val="79368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A179212-4F2E-497E-94C8-5819265D5DE4}" type="slidenum">
              <a:rPr lang="en-US" altLang="en-US"/>
              <a:pPr>
                <a:defRPr/>
              </a:pPr>
              <a:t>‹#›</a:t>
            </a:fld>
            <a:endParaRPr lang="en-US" altLang="en-US"/>
          </a:p>
        </p:txBody>
      </p:sp>
    </p:spTree>
    <p:extLst>
      <p:ext uri="{BB962C8B-B14F-4D97-AF65-F5344CB8AC3E}">
        <p14:creationId xmlns:p14="http://schemas.microsoft.com/office/powerpoint/2010/main" val="27156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808D863-BEFE-456A-9838-BA655D3F642E}" type="slidenum">
              <a:rPr lang="en-US" altLang="en-US"/>
              <a:pPr>
                <a:defRPr/>
              </a:pPr>
              <a:t>‹#›</a:t>
            </a:fld>
            <a:endParaRPr lang="en-US" altLang="en-US"/>
          </a:p>
        </p:txBody>
      </p:sp>
    </p:spTree>
    <p:extLst>
      <p:ext uri="{BB962C8B-B14F-4D97-AF65-F5344CB8AC3E}">
        <p14:creationId xmlns:p14="http://schemas.microsoft.com/office/powerpoint/2010/main" val="37450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3D2137-B053-468F-B852-110FAAC2E0D9}" type="slidenum">
              <a:rPr lang="en-US" altLang="en-US"/>
              <a:pPr>
                <a:defRPr/>
              </a:pPr>
              <a:t>‹#›</a:t>
            </a:fld>
            <a:endParaRPr lang="en-US" altLang="en-US"/>
          </a:p>
        </p:txBody>
      </p:sp>
    </p:spTree>
    <p:extLst>
      <p:ext uri="{BB962C8B-B14F-4D97-AF65-F5344CB8AC3E}">
        <p14:creationId xmlns:p14="http://schemas.microsoft.com/office/powerpoint/2010/main" val="194601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84A045-764E-493A-90EE-32AAF2FC8698}" type="slidenum">
              <a:rPr lang="en-US" altLang="en-US"/>
              <a:pPr>
                <a:defRPr/>
              </a:pPr>
              <a:t>‹#›</a:t>
            </a:fld>
            <a:endParaRPr lang="en-US" altLang="en-US"/>
          </a:p>
        </p:txBody>
      </p:sp>
    </p:spTree>
    <p:extLst>
      <p:ext uri="{BB962C8B-B14F-4D97-AF65-F5344CB8AC3E}">
        <p14:creationId xmlns:p14="http://schemas.microsoft.com/office/powerpoint/2010/main" val="21909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66"/>
            </a:gs>
            <a:gs pos="86000">
              <a:srgbClr val="000066"/>
            </a:gs>
            <a:gs pos="71000">
              <a:srgbClr val="91B6DB"/>
            </a:gs>
            <a:gs pos="56000">
              <a:srgbClr val="000066"/>
            </a:gs>
            <a:gs pos="42000">
              <a:srgbClr val="91B6DB"/>
            </a:gs>
            <a:gs pos="28000">
              <a:srgbClr val="000066"/>
            </a:gs>
            <a:gs pos="14000">
              <a:schemeClr val="accent2">
                <a:lumMod val="60000"/>
                <a:lumOff val="40000"/>
              </a:schemeClr>
            </a:gs>
            <a:gs pos="100000">
              <a:srgbClr val="91B6DB"/>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7350"/>
            <a:ext cx="3730466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1350" tIns="230674" rIns="461350" bIns="23067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294063" y="9509125"/>
            <a:ext cx="37304662"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1350" tIns="230674" rIns="461350" bIns="23067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294063" y="29991050"/>
            <a:ext cx="91440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1350" tIns="230674" rIns="461350" bIns="230674" numCol="1" anchor="t" anchorCtr="0" compatLnSpc="1">
            <a:prstTxWarp prst="textNoShape">
              <a:avLst/>
            </a:prstTxWarp>
          </a:bodyPr>
          <a:lstStyle>
            <a:lvl1pPr defTabSz="4611688" eaLnBrk="0" hangingPunct="0">
              <a:defRPr sz="68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14995525" y="29991050"/>
            <a:ext cx="13901738"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1350" tIns="230674" rIns="461350" bIns="230674" numCol="1" anchor="t" anchorCtr="0" compatLnSpc="1">
            <a:prstTxWarp prst="textNoShape">
              <a:avLst/>
            </a:prstTxWarp>
          </a:bodyPr>
          <a:lstStyle>
            <a:lvl1pPr algn="ctr" defTabSz="4611688" eaLnBrk="0" hangingPunct="0">
              <a:defRPr sz="68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31454725" y="29991050"/>
            <a:ext cx="91440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1350" tIns="230674" rIns="461350" bIns="230674" numCol="1" anchor="t" anchorCtr="0" compatLnSpc="1">
            <a:prstTxWarp prst="textNoShape">
              <a:avLst/>
            </a:prstTxWarp>
          </a:bodyPr>
          <a:lstStyle>
            <a:lvl1pPr algn="r" defTabSz="4611688" eaLnBrk="0" hangingPunct="0">
              <a:defRPr sz="6800">
                <a:cs typeface="+mn-cs"/>
              </a:defRPr>
            </a:lvl1pPr>
          </a:lstStyle>
          <a:p>
            <a:pPr>
              <a:defRPr/>
            </a:pPr>
            <a:fld id="{916639D9-45CB-4407-AA6C-A5DAF882D0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1688" rtl="0" eaLnBrk="0" fontAlgn="base" hangingPunct="0">
        <a:spcBef>
          <a:spcPct val="0"/>
        </a:spcBef>
        <a:spcAft>
          <a:spcPct val="0"/>
        </a:spcAft>
        <a:defRPr sz="22300">
          <a:solidFill>
            <a:schemeClr val="tx2"/>
          </a:solidFill>
          <a:latin typeface="+mj-lt"/>
          <a:ea typeface="+mj-ea"/>
          <a:cs typeface="+mj-cs"/>
        </a:defRPr>
      </a:lvl1pPr>
      <a:lvl2pPr algn="ctr" defTabSz="4611688" rtl="0" eaLnBrk="0" fontAlgn="base" hangingPunct="0">
        <a:spcBef>
          <a:spcPct val="0"/>
        </a:spcBef>
        <a:spcAft>
          <a:spcPct val="0"/>
        </a:spcAft>
        <a:defRPr sz="22300">
          <a:solidFill>
            <a:schemeClr val="tx2"/>
          </a:solidFill>
          <a:latin typeface="Times New Roman" pitchFamily="18" charset="0"/>
        </a:defRPr>
      </a:lvl2pPr>
      <a:lvl3pPr algn="ctr" defTabSz="4611688" rtl="0" eaLnBrk="0" fontAlgn="base" hangingPunct="0">
        <a:spcBef>
          <a:spcPct val="0"/>
        </a:spcBef>
        <a:spcAft>
          <a:spcPct val="0"/>
        </a:spcAft>
        <a:defRPr sz="22300">
          <a:solidFill>
            <a:schemeClr val="tx2"/>
          </a:solidFill>
          <a:latin typeface="Times New Roman" pitchFamily="18" charset="0"/>
        </a:defRPr>
      </a:lvl3pPr>
      <a:lvl4pPr algn="ctr" defTabSz="4611688" rtl="0" eaLnBrk="0" fontAlgn="base" hangingPunct="0">
        <a:spcBef>
          <a:spcPct val="0"/>
        </a:spcBef>
        <a:spcAft>
          <a:spcPct val="0"/>
        </a:spcAft>
        <a:defRPr sz="22300">
          <a:solidFill>
            <a:schemeClr val="tx2"/>
          </a:solidFill>
          <a:latin typeface="Times New Roman" pitchFamily="18" charset="0"/>
        </a:defRPr>
      </a:lvl4pPr>
      <a:lvl5pPr algn="ctr" defTabSz="4611688" rtl="0" eaLnBrk="0" fontAlgn="base" hangingPunct="0">
        <a:spcBef>
          <a:spcPct val="0"/>
        </a:spcBef>
        <a:spcAft>
          <a:spcPct val="0"/>
        </a:spcAft>
        <a:defRPr sz="22300">
          <a:solidFill>
            <a:schemeClr val="tx2"/>
          </a:solidFill>
          <a:latin typeface="Times New Roman" pitchFamily="18" charset="0"/>
        </a:defRPr>
      </a:lvl5pPr>
      <a:lvl6pPr marL="457200" algn="ctr" defTabSz="4611688" rtl="0" eaLnBrk="0" fontAlgn="base" hangingPunct="0">
        <a:spcBef>
          <a:spcPct val="0"/>
        </a:spcBef>
        <a:spcAft>
          <a:spcPct val="0"/>
        </a:spcAft>
        <a:defRPr sz="22300">
          <a:solidFill>
            <a:schemeClr val="tx2"/>
          </a:solidFill>
          <a:latin typeface="Times New Roman" pitchFamily="18" charset="0"/>
        </a:defRPr>
      </a:lvl6pPr>
      <a:lvl7pPr marL="914400" algn="ctr" defTabSz="4611688" rtl="0" eaLnBrk="0" fontAlgn="base" hangingPunct="0">
        <a:spcBef>
          <a:spcPct val="0"/>
        </a:spcBef>
        <a:spcAft>
          <a:spcPct val="0"/>
        </a:spcAft>
        <a:defRPr sz="22300">
          <a:solidFill>
            <a:schemeClr val="tx2"/>
          </a:solidFill>
          <a:latin typeface="Times New Roman" pitchFamily="18" charset="0"/>
        </a:defRPr>
      </a:lvl7pPr>
      <a:lvl8pPr marL="1371600" algn="ctr" defTabSz="4611688" rtl="0" eaLnBrk="0" fontAlgn="base" hangingPunct="0">
        <a:spcBef>
          <a:spcPct val="0"/>
        </a:spcBef>
        <a:spcAft>
          <a:spcPct val="0"/>
        </a:spcAft>
        <a:defRPr sz="22300">
          <a:solidFill>
            <a:schemeClr val="tx2"/>
          </a:solidFill>
          <a:latin typeface="Times New Roman" pitchFamily="18" charset="0"/>
        </a:defRPr>
      </a:lvl8pPr>
      <a:lvl9pPr marL="1828800" algn="ctr" defTabSz="4611688" rtl="0" eaLnBrk="0" fontAlgn="base" hangingPunct="0">
        <a:spcBef>
          <a:spcPct val="0"/>
        </a:spcBef>
        <a:spcAft>
          <a:spcPct val="0"/>
        </a:spcAft>
        <a:defRPr sz="22300">
          <a:solidFill>
            <a:schemeClr val="tx2"/>
          </a:solidFill>
          <a:latin typeface="Times New Roman" pitchFamily="18" charset="0"/>
        </a:defRPr>
      </a:lvl9pPr>
    </p:titleStyle>
    <p:bodyStyle>
      <a:lvl1pPr marL="1731963" indent="-1731963" algn="l" defTabSz="4611688" rtl="0" eaLnBrk="0" fontAlgn="base" hangingPunct="0">
        <a:spcBef>
          <a:spcPct val="20000"/>
        </a:spcBef>
        <a:spcAft>
          <a:spcPct val="0"/>
        </a:spcAft>
        <a:buChar char="•"/>
        <a:defRPr sz="16200">
          <a:solidFill>
            <a:schemeClr val="tx1"/>
          </a:solidFill>
          <a:latin typeface="+mn-lt"/>
          <a:ea typeface="+mn-ea"/>
          <a:cs typeface="+mn-cs"/>
        </a:defRPr>
      </a:lvl1pPr>
      <a:lvl2pPr marL="3749675" indent="-1438275" algn="l" defTabSz="4611688" rtl="0" eaLnBrk="0" fontAlgn="base" hangingPunct="0">
        <a:spcBef>
          <a:spcPct val="20000"/>
        </a:spcBef>
        <a:spcAft>
          <a:spcPct val="0"/>
        </a:spcAft>
        <a:buChar char="–"/>
        <a:defRPr sz="14100">
          <a:solidFill>
            <a:schemeClr val="tx1"/>
          </a:solidFill>
          <a:latin typeface="+mn-lt"/>
        </a:defRPr>
      </a:lvl2pPr>
      <a:lvl3pPr marL="5765800" indent="-1154113" algn="l" defTabSz="4611688" rtl="0" eaLnBrk="0" fontAlgn="base" hangingPunct="0">
        <a:spcBef>
          <a:spcPct val="20000"/>
        </a:spcBef>
        <a:spcAft>
          <a:spcPct val="0"/>
        </a:spcAft>
        <a:buChar char="•"/>
        <a:defRPr sz="12000">
          <a:solidFill>
            <a:schemeClr val="tx1"/>
          </a:solidFill>
          <a:latin typeface="+mn-lt"/>
        </a:defRPr>
      </a:lvl3pPr>
      <a:lvl4pPr marL="8077200" indent="-1154113" algn="l" defTabSz="4611688" rtl="0" eaLnBrk="0" fontAlgn="base" hangingPunct="0">
        <a:spcBef>
          <a:spcPct val="20000"/>
        </a:spcBef>
        <a:spcAft>
          <a:spcPct val="0"/>
        </a:spcAft>
        <a:buChar char="–"/>
        <a:defRPr sz="10400">
          <a:solidFill>
            <a:schemeClr val="tx1"/>
          </a:solidFill>
          <a:latin typeface="+mn-lt"/>
        </a:defRPr>
      </a:lvl4pPr>
      <a:lvl5pPr marL="10388600" indent="-1163638" algn="l" defTabSz="4611688" rtl="0" eaLnBrk="0" fontAlgn="base" hangingPunct="0">
        <a:spcBef>
          <a:spcPct val="20000"/>
        </a:spcBef>
        <a:spcAft>
          <a:spcPct val="0"/>
        </a:spcAft>
        <a:buChar char="»"/>
        <a:defRPr sz="10400">
          <a:solidFill>
            <a:schemeClr val="tx1"/>
          </a:solidFill>
          <a:latin typeface="+mn-lt"/>
        </a:defRPr>
      </a:lvl5pPr>
      <a:lvl6pPr marL="10845800" indent="-1163638" algn="l" defTabSz="4611688" rtl="0" eaLnBrk="0" fontAlgn="base" hangingPunct="0">
        <a:spcBef>
          <a:spcPct val="20000"/>
        </a:spcBef>
        <a:spcAft>
          <a:spcPct val="0"/>
        </a:spcAft>
        <a:buChar char="»"/>
        <a:defRPr sz="10400">
          <a:solidFill>
            <a:schemeClr val="tx1"/>
          </a:solidFill>
          <a:latin typeface="+mn-lt"/>
        </a:defRPr>
      </a:lvl6pPr>
      <a:lvl7pPr marL="11303000" indent="-1163638" algn="l" defTabSz="4611688" rtl="0" eaLnBrk="0" fontAlgn="base" hangingPunct="0">
        <a:spcBef>
          <a:spcPct val="20000"/>
        </a:spcBef>
        <a:spcAft>
          <a:spcPct val="0"/>
        </a:spcAft>
        <a:buChar char="»"/>
        <a:defRPr sz="10400">
          <a:solidFill>
            <a:schemeClr val="tx1"/>
          </a:solidFill>
          <a:latin typeface="+mn-lt"/>
        </a:defRPr>
      </a:lvl7pPr>
      <a:lvl8pPr marL="11760200" indent="-1163638" algn="l" defTabSz="4611688" rtl="0" eaLnBrk="0" fontAlgn="base" hangingPunct="0">
        <a:spcBef>
          <a:spcPct val="20000"/>
        </a:spcBef>
        <a:spcAft>
          <a:spcPct val="0"/>
        </a:spcAft>
        <a:buChar char="»"/>
        <a:defRPr sz="10400">
          <a:solidFill>
            <a:schemeClr val="tx1"/>
          </a:solidFill>
          <a:latin typeface="+mn-lt"/>
        </a:defRPr>
      </a:lvl8pPr>
      <a:lvl9pPr marL="12217400" indent="-1163638" algn="l" defTabSz="4611688" rtl="0" eaLnBrk="0" fontAlgn="base" hangingPunct="0">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CCFF"/>
            </a:gs>
            <a:gs pos="86000">
              <a:srgbClr val="33CCFF"/>
            </a:gs>
            <a:gs pos="71000">
              <a:srgbClr val="91B6DB"/>
            </a:gs>
            <a:gs pos="56000">
              <a:srgbClr val="33CCFF"/>
            </a:gs>
            <a:gs pos="42000">
              <a:srgbClr val="91B6DB"/>
            </a:gs>
            <a:gs pos="28000">
              <a:srgbClr val="33CCFF"/>
            </a:gs>
            <a:gs pos="14000">
              <a:srgbClr val="91B6DB"/>
            </a:gs>
            <a:gs pos="100000">
              <a:srgbClr val="91B6DB"/>
            </a:gs>
          </a:gsLst>
          <a:lin ang="2700000" scaled="1"/>
          <a:tileRect/>
        </a:gradFill>
        <a:effectLst/>
      </p:bgPr>
    </p:bg>
    <p:spTree>
      <p:nvGrpSpPr>
        <p:cNvPr id="1" name=""/>
        <p:cNvGrpSpPr/>
        <p:nvPr/>
      </p:nvGrpSpPr>
      <p:grpSpPr>
        <a:xfrm>
          <a:off x="0" y="0"/>
          <a:ext cx="0" cy="0"/>
          <a:chOff x="0" y="0"/>
          <a:chExt cx="0" cy="0"/>
        </a:xfrm>
      </p:grpSpPr>
      <p:sp>
        <p:nvSpPr>
          <p:cNvPr id="26" name="Notched Right Arrow 25"/>
          <p:cNvSpPr/>
          <p:nvPr/>
        </p:nvSpPr>
        <p:spPr bwMode="auto">
          <a:xfrm rot="2250015">
            <a:off x="25334015" y="5772991"/>
            <a:ext cx="10407017" cy="1007813"/>
          </a:xfrm>
          <a:prstGeom prst="notched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58" name="Right Triangle 457"/>
          <p:cNvSpPr/>
          <p:nvPr/>
        </p:nvSpPr>
        <p:spPr bwMode="auto">
          <a:xfrm rot="5400000">
            <a:off x="-82830" y="-76365"/>
            <a:ext cx="4527357" cy="4401301"/>
          </a:xfrm>
          <a:prstGeom prst="rtTriangle">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59" name="Right Triangle 458"/>
          <p:cNvSpPr/>
          <p:nvPr/>
        </p:nvSpPr>
        <p:spPr bwMode="auto">
          <a:xfrm rot="10800000">
            <a:off x="38054867" y="-7881"/>
            <a:ext cx="5836103" cy="5167256"/>
          </a:xfrm>
          <a:prstGeom prst="rtTriangle">
            <a:avLst/>
          </a:prstGeom>
          <a:solidFill>
            <a:srgbClr val="00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57" name="Right Triangle 456"/>
          <p:cNvSpPr/>
          <p:nvPr/>
        </p:nvSpPr>
        <p:spPr bwMode="auto">
          <a:xfrm rot="16200000">
            <a:off x="38637757" y="27760938"/>
            <a:ext cx="5640161" cy="4851458"/>
          </a:xfrm>
          <a:prstGeom prst="rtTriangle">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8" name="Right Triangle 17"/>
          <p:cNvSpPr/>
          <p:nvPr/>
        </p:nvSpPr>
        <p:spPr bwMode="auto">
          <a:xfrm>
            <a:off x="0" y="28066942"/>
            <a:ext cx="5186855" cy="4851458"/>
          </a:xfrm>
          <a:prstGeom prst="rtTriangle">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2057" name="Group 481"/>
          <p:cNvGrpSpPr>
            <a:grpSpLocks/>
          </p:cNvGrpSpPr>
          <p:nvPr/>
        </p:nvGrpSpPr>
        <p:grpSpPr bwMode="auto">
          <a:xfrm>
            <a:off x="25188153" y="26214920"/>
            <a:ext cx="7348537" cy="3968750"/>
            <a:chOff x="14717" y="3564"/>
            <a:chExt cx="4629" cy="2500"/>
          </a:xfrm>
        </p:grpSpPr>
        <p:pic>
          <p:nvPicPr>
            <p:cNvPr id="2483" name="Picture 512" descr="nrn1000_041a_f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13051"/>
            <a:stretch>
              <a:fillRect/>
            </a:stretch>
          </p:blipFill>
          <p:spPr bwMode="auto">
            <a:xfrm>
              <a:off x="15470" y="3564"/>
              <a:ext cx="3876" cy="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84" name="Text Box 513"/>
            <p:cNvSpPr txBox="1">
              <a:spLocks noChangeArrowheads="1"/>
            </p:cNvSpPr>
            <p:nvPr/>
          </p:nvSpPr>
          <p:spPr bwMode="auto">
            <a:xfrm>
              <a:off x="14717" y="4310"/>
              <a:ext cx="1145" cy="46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spcBef>
                  <a:spcPct val="0"/>
                </a:spcBef>
                <a:buFontTx/>
                <a:buNone/>
              </a:pPr>
              <a:r>
                <a:rPr lang="en-US" altLang="en-US" sz="1400" b="1" dirty="0"/>
                <a:t>Howard Eichenbaum</a:t>
              </a:r>
            </a:p>
            <a:p>
              <a:pPr>
                <a:spcBef>
                  <a:spcPct val="0"/>
                </a:spcBef>
                <a:buFontTx/>
                <a:buNone/>
              </a:pPr>
              <a:r>
                <a:rPr lang="en-US" altLang="en-US" sz="1400" b="1" dirty="0"/>
                <a:t>Nature Reviews</a:t>
              </a:r>
            </a:p>
            <a:p>
              <a:pPr>
                <a:spcBef>
                  <a:spcPct val="0"/>
                </a:spcBef>
                <a:buFontTx/>
                <a:buNone/>
              </a:pPr>
              <a:r>
                <a:rPr lang="en-US" altLang="en-US" sz="1400" b="1" dirty="0"/>
                <a:t>Neuroscience, 2000.</a:t>
              </a:r>
            </a:p>
          </p:txBody>
        </p:sp>
        <p:sp>
          <p:nvSpPr>
            <p:cNvPr id="2485" name="Text Box 518"/>
            <p:cNvSpPr txBox="1">
              <a:spLocks noChangeArrowheads="1"/>
            </p:cNvSpPr>
            <p:nvPr/>
          </p:nvSpPr>
          <p:spPr bwMode="auto">
            <a:xfrm>
              <a:off x="14879" y="5041"/>
              <a:ext cx="768" cy="734"/>
            </a:xfrm>
            <a:prstGeom prst="rect">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lgn="ctr">
                <a:spcBef>
                  <a:spcPct val="0"/>
                </a:spcBef>
                <a:buFontTx/>
                <a:buNone/>
              </a:pPr>
              <a:r>
                <a:rPr lang="en-US" altLang="en-US" sz="1400" b="1" dirty="0"/>
                <a:t>Cortical-</a:t>
              </a:r>
            </a:p>
            <a:p>
              <a:pPr algn="ctr">
                <a:spcBef>
                  <a:spcPct val="0"/>
                </a:spcBef>
                <a:buFontTx/>
                <a:buNone/>
              </a:pPr>
              <a:r>
                <a:rPr lang="en-US" altLang="en-US" sz="1400" b="1" dirty="0"/>
                <a:t>Hippocampal</a:t>
              </a:r>
            </a:p>
            <a:p>
              <a:pPr algn="ctr">
                <a:spcBef>
                  <a:spcPct val="0"/>
                </a:spcBef>
                <a:buFontTx/>
                <a:buNone/>
              </a:pPr>
              <a:r>
                <a:rPr lang="en-US" altLang="en-US" sz="1400" b="1" dirty="0"/>
                <a:t>System for</a:t>
              </a:r>
            </a:p>
            <a:p>
              <a:pPr algn="ctr">
                <a:spcBef>
                  <a:spcPct val="0"/>
                </a:spcBef>
                <a:buFontTx/>
                <a:buNone/>
              </a:pPr>
              <a:r>
                <a:rPr lang="en-US" altLang="en-US" sz="1400" b="1" dirty="0"/>
                <a:t>Declarative </a:t>
              </a:r>
            </a:p>
            <a:p>
              <a:pPr algn="ctr">
                <a:spcBef>
                  <a:spcPct val="0"/>
                </a:spcBef>
                <a:buFontTx/>
                <a:buNone/>
              </a:pPr>
              <a:r>
                <a:rPr lang="en-US" altLang="en-US" sz="1400" b="1" dirty="0"/>
                <a:t>Memory</a:t>
              </a:r>
            </a:p>
          </p:txBody>
        </p:sp>
      </p:grpSp>
      <p:grpSp>
        <p:nvGrpSpPr>
          <p:cNvPr id="2062" name="Group 465"/>
          <p:cNvGrpSpPr>
            <a:grpSpLocks/>
          </p:cNvGrpSpPr>
          <p:nvPr/>
        </p:nvGrpSpPr>
        <p:grpSpPr bwMode="auto">
          <a:xfrm>
            <a:off x="15118218" y="25197356"/>
            <a:ext cx="7867650" cy="6203950"/>
            <a:chOff x="13994" y="5917"/>
            <a:chExt cx="4956" cy="3908"/>
          </a:xfrm>
        </p:grpSpPr>
        <p:pic>
          <p:nvPicPr>
            <p:cNvPr id="2479" name="Picture 453"/>
            <p:cNvPicPr>
              <a:picLocks noChangeAspect="1" noChangeArrowheads="1"/>
            </p:cNvPicPr>
            <p:nvPr/>
          </p:nvPicPr>
          <p:blipFill>
            <a:blip r:embed="rId4">
              <a:extLst>
                <a:ext uri="{28A0092B-C50C-407E-A947-70E740481C1C}">
                  <a14:useLocalDpi xmlns:a14="http://schemas.microsoft.com/office/drawing/2010/main" val="0"/>
                </a:ext>
              </a:extLst>
            </a:blip>
            <a:srcRect l="10840" t="11024" r="8496" b="4167"/>
            <a:stretch>
              <a:fillRect/>
            </a:stretch>
          </p:blipFill>
          <p:spPr bwMode="auto">
            <a:xfrm>
              <a:off x="13994" y="5917"/>
              <a:ext cx="4956" cy="390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0" name="Text Box 1216"/>
            <p:cNvSpPr txBox="1">
              <a:spLocks noChangeArrowheads="1"/>
            </p:cNvSpPr>
            <p:nvPr/>
          </p:nvSpPr>
          <p:spPr bwMode="auto">
            <a:xfrm>
              <a:off x="17682" y="6061"/>
              <a:ext cx="1145" cy="588"/>
            </a:xfrm>
            <a:prstGeom prst="rect">
              <a:avLst/>
            </a:prstGeom>
            <a:solidFill>
              <a:srgbClr val="DDDDDD">
                <a:alpha val="7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lgn="ctr">
                <a:lnSpc>
                  <a:spcPct val="85000"/>
                </a:lnSpc>
                <a:spcBef>
                  <a:spcPct val="0"/>
                </a:spcBef>
                <a:buFontTx/>
                <a:buNone/>
              </a:pPr>
              <a:r>
                <a:rPr lang="en-US" altLang="en-US" sz="1600"/>
                <a:t>Are DMRs stored  in the temporal / parietal / prefrontal cortices?</a:t>
              </a:r>
            </a:p>
          </p:txBody>
        </p:sp>
        <p:sp>
          <p:nvSpPr>
            <p:cNvPr id="2481" name="Text Box 454"/>
            <p:cNvSpPr txBox="1">
              <a:spLocks noChangeArrowheads="1"/>
            </p:cNvSpPr>
            <p:nvPr/>
          </p:nvSpPr>
          <p:spPr bwMode="auto">
            <a:xfrm>
              <a:off x="14061" y="5981"/>
              <a:ext cx="1235" cy="37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lgn="ctr">
                <a:spcBef>
                  <a:spcPct val="0"/>
                </a:spcBef>
                <a:buFontTx/>
                <a:buNone/>
              </a:pPr>
              <a:r>
                <a:rPr lang="en-US" altLang="en-US" sz="1600" b="1"/>
                <a:t>Bruno Averbeck &amp;</a:t>
              </a:r>
            </a:p>
            <a:p>
              <a:pPr algn="ctr">
                <a:spcBef>
                  <a:spcPct val="0"/>
                </a:spcBef>
                <a:buFontTx/>
                <a:buNone/>
              </a:pPr>
              <a:r>
                <a:rPr lang="en-US" altLang="en-US" sz="1600" b="1"/>
                <a:t>Moonsang Seo, 2008</a:t>
              </a:r>
            </a:p>
          </p:txBody>
        </p:sp>
        <p:sp>
          <p:nvSpPr>
            <p:cNvPr id="2482" name="Text Box 455"/>
            <p:cNvSpPr txBox="1">
              <a:spLocks noChangeArrowheads="1"/>
            </p:cNvSpPr>
            <p:nvPr/>
          </p:nvSpPr>
          <p:spPr bwMode="auto">
            <a:xfrm>
              <a:off x="14056" y="6341"/>
              <a:ext cx="12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spcBef>
                  <a:spcPct val="0"/>
                </a:spcBef>
                <a:buFontTx/>
                <a:buNone/>
              </a:pPr>
              <a:r>
                <a:rPr lang="en-US" altLang="en-US" sz="1200" i="1"/>
                <a:t>PLoS Computational Biology</a:t>
              </a:r>
            </a:p>
          </p:txBody>
        </p:sp>
      </p:grpSp>
      <p:grpSp>
        <p:nvGrpSpPr>
          <p:cNvPr id="2064" name="Group 495"/>
          <p:cNvGrpSpPr>
            <a:grpSpLocks/>
          </p:cNvGrpSpPr>
          <p:nvPr/>
        </p:nvGrpSpPr>
        <p:grpSpPr bwMode="auto">
          <a:xfrm>
            <a:off x="4808963" y="23145805"/>
            <a:ext cx="6710362" cy="5345113"/>
            <a:chOff x="21858" y="8727"/>
            <a:chExt cx="4227" cy="3367"/>
          </a:xfrm>
        </p:grpSpPr>
        <p:grpSp>
          <p:nvGrpSpPr>
            <p:cNvPr id="2455" name="Group 484"/>
            <p:cNvGrpSpPr>
              <a:grpSpLocks/>
            </p:cNvGrpSpPr>
            <p:nvPr/>
          </p:nvGrpSpPr>
          <p:grpSpPr bwMode="auto">
            <a:xfrm>
              <a:off x="21858" y="8727"/>
              <a:ext cx="4227" cy="3367"/>
              <a:chOff x="2362200" y="164068"/>
              <a:chExt cx="6182436" cy="6002816"/>
            </a:xfrm>
          </p:grpSpPr>
          <p:grpSp>
            <p:nvGrpSpPr>
              <p:cNvPr id="2457" name="Group 485"/>
              <p:cNvGrpSpPr>
                <a:grpSpLocks/>
              </p:cNvGrpSpPr>
              <p:nvPr/>
            </p:nvGrpSpPr>
            <p:grpSpPr bwMode="auto">
              <a:xfrm>
                <a:off x="2362200" y="228600"/>
                <a:ext cx="6182436" cy="5938284"/>
                <a:chOff x="2362200" y="228600"/>
                <a:chExt cx="6182436" cy="5938284"/>
              </a:xfrm>
            </p:grpSpPr>
            <p:pic>
              <p:nvPicPr>
                <p:cNvPr id="2459" name="Picture 2"/>
                <p:cNvPicPr>
                  <a:picLocks noChangeAspect="1" noChangeArrowheads="1"/>
                </p:cNvPicPr>
                <p:nvPr/>
              </p:nvPicPr>
              <p:blipFill>
                <a:blip r:embed="rId5">
                  <a:extLst>
                    <a:ext uri="{28A0092B-C50C-407E-A947-70E740481C1C}">
                      <a14:useLocalDpi xmlns:a14="http://schemas.microsoft.com/office/drawing/2010/main" val="0"/>
                    </a:ext>
                  </a:extLst>
                </a:blip>
                <a:srcRect l="8830" t="11609" r="34827" b="16232"/>
                <a:stretch>
                  <a:fillRect/>
                </a:stretch>
              </p:blipFill>
              <p:spPr bwMode="auto">
                <a:xfrm>
                  <a:off x="2362200" y="228600"/>
                  <a:ext cx="6182436" cy="593828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0" name="Rectangle 890"/>
                <p:cNvSpPr>
                  <a:spLocks noChangeArrowheads="1"/>
                </p:cNvSpPr>
                <p:nvPr/>
              </p:nvSpPr>
              <p:spPr bwMode="auto">
                <a:xfrm>
                  <a:off x="2514311" y="379791"/>
                  <a:ext cx="5105958" cy="229987"/>
                </a:xfrm>
                <a:prstGeom prst="rect">
                  <a:avLst/>
                </a:prstGeom>
                <a:solidFill>
                  <a:srgbClr val="FFFFFF"/>
                </a:solidFill>
                <a:ln w="25400" algn="ctr">
                  <a:solidFill>
                    <a:srgbClr val="FFFFFF"/>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1800">
                    <a:solidFill>
                      <a:srgbClr val="FFFFFF"/>
                    </a:solidFill>
                    <a:latin typeface="Calibri" pitchFamily="34" charset="0"/>
                  </a:endParaRPr>
                </a:p>
              </p:txBody>
            </p:sp>
          </p:grpSp>
          <p:sp>
            <p:nvSpPr>
              <p:cNvPr id="889" name="TextBox 888"/>
              <p:cNvSpPr txBox="1"/>
              <p:nvPr/>
            </p:nvSpPr>
            <p:spPr>
              <a:xfrm>
                <a:off x="2392914" y="164068"/>
                <a:ext cx="3241135" cy="411836"/>
              </a:xfrm>
              <a:prstGeom prst="rect">
                <a:avLst/>
              </a:prstGeom>
              <a:noFill/>
            </p:spPr>
            <p:txBody>
              <a:bodyPr wrap="none">
                <a:spAutoFit/>
              </a:bodyPr>
              <a:lstStyle/>
              <a:p>
                <a:pPr fontAlgn="auto">
                  <a:spcBef>
                    <a:spcPts val="0"/>
                  </a:spcBef>
                  <a:spcAft>
                    <a:spcPts val="0"/>
                  </a:spcAft>
                  <a:defRPr/>
                </a:pPr>
                <a:r>
                  <a:rPr lang="en-US" sz="1800" kern="0" dirty="0">
                    <a:solidFill>
                      <a:sysClr val="windowText" lastClr="000000"/>
                    </a:solidFill>
                    <a:cs typeface="Times New Roman" pitchFamily="18" charset="0"/>
                  </a:rPr>
                  <a:t>Pulvermüller &amp; Fadiga, 2010, NRN </a:t>
                </a:r>
              </a:p>
            </p:txBody>
          </p:sp>
        </p:grpSp>
        <p:sp>
          <p:nvSpPr>
            <p:cNvPr id="2456" name="Text Box 494"/>
            <p:cNvSpPr txBox="1">
              <a:spLocks noChangeArrowheads="1"/>
            </p:cNvSpPr>
            <p:nvPr/>
          </p:nvSpPr>
          <p:spPr bwMode="auto">
            <a:xfrm>
              <a:off x="23046" y="11557"/>
              <a:ext cx="1023" cy="293"/>
            </a:xfrm>
            <a:prstGeom prst="rect">
              <a:avLst/>
            </a:prstGeom>
            <a:solidFill>
              <a:srgbClr val="CCFFCC">
                <a:alpha val="72156"/>
              </a:srgb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lnSpc>
                  <a:spcPct val="85000"/>
                </a:lnSpc>
                <a:spcBef>
                  <a:spcPct val="0"/>
                </a:spcBef>
                <a:buFontTx/>
                <a:buNone/>
              </a:pPr>
              <a:r>
                <a:rPr lang="en-US" altLang="en-US" sz="1200"/>
                <a:t>see </a:t>
              </a:r>
              <a:r>
                <a:rPr lang="en-US" altLang="en-US" sz="1200" b="1"/>
                <a:t>Rilling</a:t>
              </a:r>
              <a:r>
                <a:rPr lang="en-US" altLang="en-US" sz="1200"/>
                <a:t> et al. 2008, </a:t>
              </a:r>
            </a:p>
            <a:p>
              <a:pPr>
                <a:lnSpc>
                  <a:spcPct val="85000"/>
                </a:lnSpc>
                <a:spcBef>
                  <a:spcPct val="0"/>
                </a:spcBef>
                <a:buFontTx/>
                <a:buNone/>
              </a:pPr>
              <a:r>
                <a:rPr lang="en-US" altLang="en-US" sz="1200"/>
                <a:t>Nature Neuro. 11:426.</a:t>
              </a:r>
              <a:r>
                <a:rPr lang="en-US" altLang="en-US" sz="1600"/>
                <a:t> </a:t>
              </a:r>
            </a:p>
          </p:txBody>
        </p:sp>
      </p:grpSp>
      <p:sp>
        <p:nvSpPr>
          <p:cNvPr id="2065" name="Rectangle 414"/>
          <p:cNvSpPr>
            <a:spLocks noChangeArrowheads="1"/>
          </p:cNvSpPr>
          <p:nvPr/>
        </p:nvSpPr>
        <p:spPr bwMode="auto">
          <a:xfrm>
            <a:off x="14619120" y="12456796"/>
            <a:ext cx="15551150" cy="32766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a:lnSpc>
                <a:spcPct val="85000"/>
              </a:lnSpc>
              <a:spcBef>
                <a:spcPct val="0"/>
              </a:spcBef>
              <a:buFontTx/>
              <a:buNone/>
            </a:pPr>
            <a:r>
              <a:rPr lang="en-US" altLang="en-US" sz="6000" i="1" dirty="0">
                <a:solidFill>
                  <a:srgbClr val="000000"/>
                </a:solidFill>
              </a:rPr>
              <a:t>Synaptic Learning Theory</a:t>
            </a:r>
            <a:r>
              <a:rPr lang="en-US" altLang="en-US" sz="6000" dirty="0">
                <a:solidFill>
                  <a:srgbClr val="000000"/>
                </a:solidFill>
              </a:rPr>
              <a:t>:</a:t>
            </a:r>
            <a:r>
              <a:rPr lang="en-US" altLang="en-US" sz="6000" b="1" dirty="0">
                <a:solidFill>
                  <a:srgbClr val="000000"/>
                </a:solidFill>
              </a:rPr>
              <a:t> Linking Cortical </a:t>
            </a:r>
          </a:p>
          <a:p>
            <a:pPr algn="ctr">
              <a:lnSpc>
                <a:spcPct val="85000"/>
              </a:lnSpc>
              <a:spcBef>
                <a:spcPct val="0"/>
              </a:spcBef>
              <a:buFontTx/>
              <a:buNone/>
            </a:pPr>
            <a:r>
              <a:rPr lang="en-US" altLang="en-US" sz="6000" b="1" dirty="0">
                <a:solidFill>
                  <a:srgbClr val="000000"/>
                </a:solidFill>
              </a:rPr>
              <a:t>Network Events to Cognitive Advancement</a:t>
            </a:r>
          </a:p>
          <a:p>
            <a:pPr algn="ctr">
              <a:lnSpc>
                <a:spcPct val="85000"/>
              </a:lnSpc>
              <a:spcBef>
                <a:spcPct val="0"/>
              </a:spcBef>
              <a:buFontTx/>
              <a:buNone/>
            </a:pPr>
            <a:endParaRPr lang="en-US" altLang="en-US" sz="400" dirty="0">
              <a:solidFill>
                <a:srgbClr val="000000"/>
              </a:solidFill>
            </a:endParaRPr>
          </a:p>
          <a:p>
            <a:pPr algn="ctr">
              <a:lnSpc>
                <a:spcPct val="85000"/>
              </a:lnSpc>
              <a:spcBef>
                <a:spcPct val="0"/>
              </a:spcBef>
              <a:buFontTx/>
              <a:buNone/>
            </a:pPr>
            <a:r>
              <a:rPr lang="en-US" altLang="en-US" sz="4000" b="1" dirty="0">
                <a:solidFill>
                  <a:srgbClr val="000000"/>
                </a:solidFill>
              </a:rPr>
              <a:t>Annie G. Bryant </a:t>
            </a:r>
            <a:r>
              <a:rPr lang="en-US" altLang="en-US" sz="2800" dirty="0">
                <a:solidFill>
                  <a:srgbClr val="000000"/>
                </a:solidFill>
              </a:rPr>
              <a:t>AND</a:t>
            </a:r>
            <a:r>
              <a:rPr lang="en-US" altLang="en-US" sz="4400" dirty="0">
                <a:solidFill>
                  <a:srgbClr val="000000"/>
                </a:solidFill>
              </a:rPr>
              <a:t> </a:t>
            </a:r>
            <a:r>
              <a:rPr lang="en-US" altLang="en-US" sz="4000" b="1" dirty="0">
                <a:solidFill>
                  <a:srgbClr val="000000"/>
                </a:solidFill>
              </a:rPr>
              <a:t>Donald M. O’Malley</a:t>
            </a:r>
          </a:p>
          <a:p>
            <a:pPr algn="ctr">
              <a:lnSpc>
                <a:spcPct val="85000"/>
              </a:lnSpc>
              <a:spcBef>
                <a:spcPct val="0"/>
              </a:spcBef>
              <a:buFontTx/>
              <a:buNone/>
            </a:pPr>
            <a:r>
              <a:rPr lang="en-US" altLang="en-US" sz="4000" dirty="0">
                <a:solidFill>
                  <a:srgbClr val="000000"/>
                </a:solidFill>
              </a:rPr>
              <a:t>Behavioral Neuroscience Program &amp; Dept. Biology, NU, Boston MA </a:t>
            </a:r>
          </a:p>
        </p:txBody>
      </p:sp>
      <p:sp>
        <p:nvSpPr>
          <p:cNvPr id="2066" name="Text Box 414"/>
          <p:cNvSpPr txBox="1">
            <a:spLocks noChangeArrowheads="1"/>
          </p:cNvSpPr>
          <p:nvPr/>
        </p:nvSpPr>
        <p:spPr bwMode="auto">
          <a:xfrm>
            <a:off x="318060" y="139592"/>
            <a:ext cx="36639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spcBef>
                <a:spcPct val="0"/>
              </a:spcBef>
              <a:buFontTx/>
              <a:buNone/>
            </a:pPr>
            <a:r>
              <a:rPr lang="en-US" altLang="en-US" sz="3600" b="1" i="1" dirty="0">
                <a:solidFill>
                  <a:schemeClr val="bg1"/>
                </a:solidFill>
              </a:rPr>
              <a:t>The dogs may bark, but the caravan </a:t>
            </a:r>
            <a:endParaRPr lang="en-US" altLang="en-US" sz="3600" b="1" i="1" dirty="0" smtClean="0">
              <a:solidFill>
                <a:schemeClr val="bg1"/>
              </a:solidFill>
            </a:endParaRPr>
          </a:p>
          <a:p>
            <a:pPr>
              <a:spcBef>
                <a:spcPct val="0"/>
              </a:spcBef>
              <a:buFontTx/>
              <a:buNone/>
            </a:pPr>
            <a:r>
              <a:rPr lang="en-US" altLang="en-US" sz="3600" b="1" i="1" dirty="0" smtClean="0">
                <a:solidFill>
                  <a:schemeClr val="bg1"/>
                </a:solidFill>
              </a:rPr>
              <a:t>moves</a:t>
            </a:r>
          </a:p>
          <a:p>
            <a:pPr>
              <a:spcBef>
                <a:spcPct val="0"/>
              </a:spcBef>
              <a:buFontTx/>
              <a:buNone/>
            </a:pPr>
            <a:r>
              <a:rPr lang="en-US" altLang="en-US" sz="3600" b="1" i="1" dirty="0" smtClean="0">
                <a:solidFill>
                  <a:schemeClr val="bg1"/>
                </a:solidFill>
              </a:rPr>
              <a:t>on</a:t>
            </a:r>
            <a:endParaRPr lang="en-US" altLang="en-US" sz="3600" b="1" i="1" dirty="0">
              <a:solidFill>
                <a:schemeClr val="bg1"/>
              </a:solidFill>
            </a:endParaRPr>
          </a:p>
        </p:txBody>
      </p:sp>
      <p:sp>
        <p:nvSpPr>
          <p:cNvPr id="2068" name="TextBox 1"/>
          <p:cNvSpPr txBox="1">
            <a:spLocks noChangeArrowheads="1"/>
          </p:cNvSpPr>
          <p:nvPr/>
        </p:nvSpPr>
        <p:spPr bwMode="auto">
          <a:xfrm>
            <a:off x="38800235" y="59981"/>
            <a:ext cx="5006563" cy="1661993"/>
          </a:xfrm>
          <a:prstGeom prst="rect">
            <a:avLst/>
          </a:prstGeom>
          <a:noFill/>
          <a:ln w="9525">
            <a:noFill/>
            <a:miter lim="800000"/>
            <a:headEnd/>
            <a:tailEnd/>
          </a:ln>
          <a:extLst/>
        </p:spPr>
        <p:txBody>
          <a:bodyPr wrap="none">
            <a:spAutoFit/>
          </a:bodyP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r">
              <a:spcBef>
                <a:spcPct val="0"/>
              </a:spcBef>
              <a:buFontTx/>
              <a:buNone/>
            </a:pPr>
            <a:r>
              <a:rPr lang="en-US" altLang="en-US" sz="3600" b="1" i="1" dirty="0">
                <a:solidFill>
                  <a:schemeClr val="bg1"/>
                </a:solidFill>
              </a:rPr>
              <a:t>2015 Neuron Conference</a:t>
            </a:r>
          </a:p>
          <a:p>
            <a:pPr algn="r">
              <a:spcBef>
                <a:spcPct val="0"/>
              </a:spcBef>
              <a:buFontTx/>
              <a:buNone/>
            </a:pPr>
            <a:r>
              <a:rPr lang="en-US" altLang="en-US" sz="3600" b="1" dirty="0">
                <a:solidFill>
                  <a:schemeClr val="bg1"/>
                </a:solidFill>
              </a:rPr>
              <a:t>Quinnipiac </a:t>
            </a:r>
            <a:r>
              <a:rPr lang="en-US" altLang="en-US" sz="3600" b="1" dirty="0" smtClean="0">
                <a:solidFill>
                  <a:schemeClr val="bg1"/>
                </a:solidFill>
              </a:rPr>
              <a:t>University</a:t>
            </a:r>
          </a:p>
          <a:p>
            <a:pPr algn="r">
              <a:spcBef>
                <a:spcPct val="0"/>
              </a:spcBef>
              <a:buFontTx/>
              <a:buNone/>
            </a:pPr>
            <a:endParaRPr lang="en-US" altLang="en-US" sz="300" b="1" dirty="0" smtClean="0">
              <a:solidFill>
                <a:schemeClr val="bg1"/>
              </a:solidFill>
            </a:endParaRPr>
          </a:p>
          <a:p>
            <a:pPr algn="r">
              <a:spcBef>
                <a:spcPct val="0"/>
              </a:spcBef>
              <a:buFontTx/>
              <a:buNone/>
            </a:pPr>
            <a:r>
              <a:rPr lang="en-US" altLang="en-US" sz="2400" b="1" dirty="0" smtClean="0">
                <a:solidFill>
                  <a:schemeClr val="bg1"/>
                </a:solidFill>
              </a:rPr>
              <a:t>North Haven CT,  </a:t>
            </a:r>
            <a:r>
              <a:rPr lang="en-US" altLang="en-US" sz="2400" b="1" dirty="0">
                <a:solidFill>
                  <a:schemeClr val="bg1"/>
                </a:solidFill>
              </a:rPr>
              <a:t>2/22/15</a:t>
            </a:r>
          </a:p>
        </p:txBody>
      </p:sp>
      <p:sp>
        <p:nvSpPr>
          <p:cNvPr id="2071" name="Rectangle 1259"/>
          <p:cNvSpPr>
            <a:spLocks noChangeArrowheads="1"/>
          </p:cNvSpPr>
          <p:nvPr/>
        </p:nvSpPr>
        <p:spPr bwMode="auto">
          <a:xfrm>
            <a:off x="35480663" y="8167244"/>
            <a:ext cx="6955144" cy="2033587"/>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200" b="1" u="sng" dirty="0">
                <a:solidFill>
                  <a:srgbClr val="000000"/>
                </a:solidFill>
              </a:rPr>
              <a:t>3.  What is a Daily Memory </a:t>
            </a:r>
            <a:r>
              <a:rPr lang="en-US" altLang="en-US" sz="3200" b="1" u="sng" dirty="0" smtClean="0">
                <a:solidFill>
                  <a:srgbClr val="000000"/>
                </a:solidFill>
              </a:rPr>
              <a:t>Record?</a:t>
            </a:r>
            <a:endParaRPr lang="en-US" altLang="en-US" sz="3200" b="1" u="sng" dirty="0">
              <a:solidFill>
                <a:srgbClr val="000000"/>
              </a:solidFill>
            </a:endParaRPr>
          </a:p>
          <a:p>
            <a:pPr>
              <a:lnSpc>
                <a:spcPct val="105000"/>
              </a:lnSpc>
              <a:spcBef>
                <a:spcPct val="0"/>
              </a:spcBef>
              <a:buFontTx/>
              <a:buNone/>
            </a:pPr>
            <a:r>
              <a:rPr lang="en-US" altLang="en-US" sz="2700" dirty="0">
                <a:solidFill>
                  <a:srgbClr val="000000"/>
                </a:solidFill>
              </a:rPr>
              <a:t>- chronological excerpt of conscious experience</a:t>
            </a:r>
          </a:p>
          <a:p>
            <a:pPr>
              <a:lnSpc>
                <a:spcPct val="105000"/>
              </a:lnSpc>
              <a:spcBef>
                <a:spcPct val="0"/>
              </a:spcBef>
              <a:buFontTx/>
              <a:buNone/>
            </a:pPr>
            <a:r>
              <a:rPr lang="en-US" altLang="en-US" sz="2700" dirty="0">
                <a:solidFill>
                  <a:srgbClr val="000000"/>
                </a:solidFill>
              </a:rPr>
              <a:t>- one-trial, effortless day-long memory record</a:t>
            </a:r>
          </a:p>
          <a:p>
            <a:pPr>
              <a:lnSpc>
                <a:spcPct val="105000"/>
              </a:lnSpc>
              <a:spcBef>
                <a:spcPct val="0"/>
              </a:spcBef>
              <a:buFontTx/>
              <a:buNone/>
            </a:pPr>
            <a:r>
              <a:rPr lang="en-US" altLang="en-US" sz="2700" dirty="0">
                <a:solidFill>
                  <a:srgbClr val="000000"/>
                </a:solidFill>
              </a:rPr>
              <a:t>- </a:t>
            </a:r>
            <a:r>
              <a:rPr lang="en-US" altLang="en-US" sz="2700" dirty="0" smtClean="0">
                <a:solidFill>
                  <a:srgbClr val="000000"/>
                </a:solidFill>
              </a:rPr>
              <a:t>capacity is </a:t>
            </a:r>
            <a:r>
              <a:rPr lang="en-US" altLang="en-US" sz="2700" dirty="0">
                <a:solidFill>
                  <a:srgbClr val="000000"/>
                </a:solidFill>
              </a:rPr>
              <a:t>dependent upon past experiences</a:t>
            </a:r>
          </a:p>
        </p:txBody>
      </p:sp>
      <p:sp>
        <p:nvSpPr>
          <p:cNvPr id="2072" name="Rectangle 1259"/>
          <p:cNvSpPr>
            <a:spLocks noChangeArrowheads="1"/>
          </p:cNvSpPr>
          <p:nvPr/>
        </p:nvSpPr>
        <p:spPr bwMode="auto">
          <a:xfrm>
            <a:off x="35379944" y="18572842"/>
            <a:ext cx="7902575" cy="1903413"/>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4.  What do DMR epochs look like?</a:t>
            </a:r>
          </a:p>
          <a:p>
            <a:pPr>
              <a:lnSpc>
                <a:spcPct val="105000"/>
              </a:lnSpc>
              <a:spcBef>
                <a:spcPct val="0"/>
              </a:spcBef>
              <a:buFontTx/>
              <a:buNone/>
            </a:pPr>
            <a:r>
              <a:rPr lang="en-US" altLang="en-US" sz="2600" dirty="0">
                <a:solidFill>
                  <a:srgbClr val="000000"/>
                </a:solidFill>
              </a:rPr>
              <a:t>- trans-cortical </a:t>
            </a:r>
            <a:r>
              <a:rPr lang="en-US" altLang="en-US" sz="2600" dirty="0" smtClean="0">
                <a:solidFill>
                  <a:srgbClr val="000000"/>
                </a:solidFill>
              </a:rPr>
              <a:t>representations (see items </a:t>
            </a:r>
            <a:r>
              <a:rPr lang="en-US" altLang="en-US" sz="2600" baseline="24000" dirty="0" smtClean="0">
                <a:solidFill>
                  <a:srgbClr val="000000"/>
                </a:solidFill>
              </a:rPr>
              <a:t>#</a:t>
            </a:r>
            <a:r>
              <a:rPr lang="en-US" altLang="en-US" sz="2600" dirty="0" smtClean="0">
                <a:solidFill>
                  <a:srgbClr val="000000"/>
                </a:solidFill>
              </a:rPr>
              <a:t>6, </a:t>
            </a:r>
            <a:r>
              <a:rPr lang="en-US" altLang="en-US" sz="2600" baseline="26000" dirty="0" smtClean="0">
                <a:solidFill>
                  <a:srgbClr val="000000"/>
                </a:solidFill>
              </a:rPr>
              <a:t>#</a:t>
            </a:r>
            <a:r>
              <a:rPr lang="en-US" altLang="en-US" sz="2600" dirty="0" smtClean="0">
                <a:solidFill>
                  <a:srgbClr val="000000"/>
                </a:solidFill>
              </a:rPr>
              <a:t>8)</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binding </a:t>
            </a:r>
            <a:r>
              <a:rPr lang="en-US" altLang="en-US" sz="2600" dirty="0" smtClean="0">
                <a:solidFill>
                  <a:srgbClr val="000000"/>
                </a:solidFill>
              </a:rPr>
              <a:t>depends </a:t>
            </a:r>
            <a:r>
              <a:rPr lang="en-US" altLang="en-US" sz="2600" dirty="0">
                <a:solidFill>
                  <a:srgbClr val="000000"/>
                </a:solidFill>
              </a:rPr>
              <a:t>on </a:t>
            </a:r>
            <a:r>
              <a:rPr lang="en-US" altLang="en-US" sz="2600" dirty="0" smtClean="0">
                <a:solidFill>
                  <a:srgbClr val="000000"/>
                </a:solidFill>
              </a:rPr>
              <a:t>alpha &amp; gamma-band </a:t>
            </a:r>
            <a:r>
              <a:rPr lang="en-US" altLang="en-US" sz="2600" dirty="0" smtClean="0">
                <a:solidFill>
                  <a:srgbClr val="000000"/>
                </a:solidFill>
              </a:rPr>
              <a:t>oscillations</a:t>
            </a:r>
            <a:r>
              <a:rPr lang="en-US" altLang="en-US" sz="2400" dirty="0" smtClean="0">
                <a:solidFill>
                  <a:srgbClr val="000000"/>
                </a:solidFill>
              </a:rPr>
              <a:t>?</a:t>
            </a:r>
            <a:endParaRPr lang="en-US" altLang="en-US" sz="2400" dirty="0">
              <a:solidFill>
                <a:srgbClr val="000000"/>
              </a:solidFill>
            </a:endParaRPr>
          </a:p>
          <a:p>
            <a:pPr>
              <a:lnSpc>
                <a:spcPct val="105000"/>
              </a:lnSpc>
              <a:spcBef>
                <a:spcPct val="0"/>
              </a:spcBef>
              <a:buFontTx/>
              <a:buNone/>
            </a:pPr>
            <a:r>
              <a:rPr lang="en-US" altLang="en-US" sz="2600" dirty="0">
                <a:solidFill>
                  <a:srgbClr val="000000"/>
                </a:solidFill>
              </a:rPr>
              <a:t>- largely non-linguistic in nature: </a:t>
            </a:r>
            <a:r>
              <a:rPr lang="en-US" altLang="en-US" sz="2600" dirty="0" smtClean="0">
                <a:solidFill>
                  <a:srgbClr val="000000"/>
                </a:solidFill>
              </a:rPr>
              <a:t>“knowledge tokens”</a:t>
            </a:r>
            <a:endParaRPr lang="en-US" altLang="en-US" sz="2600" dirty="0">
              <a:solidFill>
                <a:srgbClr val="000000"/>
              </a:solidFill>
            </a:endParaRPr>
          </a:p>
        </p:txBody>
      </p:sp>
      <p:sp>
        <p:nvSpPr>
          <p:cNvPr id="2074" name="Rectangle 1259"/>
          <p:cNvSpPr>
            <a:spLocks noChangeArrowheads="1"/>
          </p:cNvSpPr>
          <p:nvPr/>
        </p:nvSpPr>
        <p:spPr bwMode="auto">
          <a:xfrm>
            <a:off x="25472315" y="22400157"/>
            <a:ext cx="7634288" cy="3548063"/>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5.  What exactly DO we </a:t>
            </a:r>
            <a:r>
              <a:rPr lang="en-US" altLang="en-US" sz="2700" b="1" u="sng" dirty="0" smtClean="0">
                <a:solidFill>
                  <a:srgbClr val="000000"/>
                </a:solidFill>
              </a:rPr>
              <a:t>RECORD</a:t>
            </a:r>
            <a:r>
              <a:rPr lang="en-US" altLang="en-US" sz="3000" b="1" u="sng" dirty="0" smtClean="0">
                <a:solidFill>
                  <a:srgbClr val="000000"/>
                </a:solidFill>
              </a:rPr>
              <a:t> </a:t>
            </a:r>
            <a:r>
              <a:rPr lang="en-US" altLang="en-US" sz="3000" b="1" u="sng" dirty="0">
                <a:solidFill>
                  <a:srgbClr val="000000"/>
                </a:solidFill>
              </a:rPr>
              <a:t>and </a:t>
            </a:r>
            <a:r>
              <a:rPr lang="en-US" altLang="en-US" sz="2700" b="1" u="sng" dirty="0">
                <a:solidFill>
                  <a:srgbClr val="000000"/>
                </a:solidFill>
              </a:rPr>
              <a:t>SAVE</a:t>
            </a:r>
            <a:r>
              <a:rPr lang="en-US" altLang="en-US" sz="3000" b="1" u="sng" dirty="0">
                <a:solidFill>
                  <a:srgbClr val="000000"/>
                </a:solidFill>
              </a:rPr>
              <a:t>?</a:t>
            </a:r>
          </a:p>
          <a:p>
            <a:pPr>
              <a:lnSpc>
                <a:spcPct val="105000"/>
              </a:lnSpc>
              <a:spcBef>
                <a:spcPct val="0"/>
              </a:spcBef>
              <a:buFontTx/>
              <a:buNone/>
            </a:pPr>
            <a:r>
              <a:rPr lang="en-US" altLang="en-US" sz="2600" dirty="0">
                <a:solidFill>
                  <a:srgbClr val="000000"/>
                </a:solidFill>
              </a:rPr>
              <a:t>-</a:t>
            </a:r>
            <a:r>
              <a:rPr lang="en-US" altLang="en-US" sz="2000" dirty="0">
                <a:solidFill>
                  <a:srgbClr val="000000"/>
                </a:solidFill>
              </a:rPr>
              <a:t> </a:t>
            </a:r>
            <a:r>
              <a:rPr lang="en-US" altLang="en-US" sz="2000" dirty="0" smtClean="0">
                <a:solidFill>
                  <a:srgbClr val="000000"/>
                </a:solidFill>
              </a:rPr>
              <a:t> </a:t>
            </a:r>
            <a:r>
              <a:rPr lang="en-US" altLang="en-US" sz="2600" dirty="0" smtClean="0">
                <a:solidFill>
                  <a:srgbClr val="000000"/>
                </a:solidFill>
              </a:rPr>
              <a:t>“</a:t>
            </a:r>
            <a:r>
              <a:rPr lang="en-US" altLang="en-US" sz="2600" dirty="0">
                <a:solidFill>
                  <a:srgbClr val="000000"/>
                </a:solidFill>
              </a:rPr>
              <a:t>salience / novelty” </a:t>
            </a:r>
            <a:r>
              <a:rPr lang="en-US" altLang="en-US" sz="2600" dirty="0" smtClean="0">
                <a:solidFill>
                  <a:srgbClr val="000000"/>
                </a:solidFill>
              </a:rPr>
              <a:t>=  </a:t>
            </a:r>
            <a:r>
              <a:rPr lang="en-US" altLang="en-US" sz="2600" u="sng" dirty="0">
                <a:solidFill>
                  <a:srgbClr val="000000"/>
                </a:solidFill>
              </a:rPr>
              <a:t>first pass “filter”</a:t>
            </a:r>
            <a:r>
              <a:rPr lang="en-US" altLang="en-US" sz="2600" dirty="0">
                <a:solidFill>
                  <a:srgbClr val="000000"/>
                </a:solidFill>
              </a:rPr>
              <a:t> </a:t>
            </a:r>
            <a:r>
              <a:rPr lang="en-US" altLang="en-US" sz="2600" dirty="0" smtClean="0">
                <a:solidFill>
                  <a:srgbClr val="000000"/>
                </a:solidFill>
              </a:rPr>
              <a:t> into </a:t>
            </a:r>
            <a:r>
              <a:rPr lang="en-US" altLang="en-US" sz="2600" dirty="0">
                <a:solidFill>
                  <a:srgbClr val="000000"/>
                </a:solidFill>
              </a:rPr>
              <a:t>SoC</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from </a:t>
            </a:r>
            <a:r>
              <a:rPr lang="en-US" altLang="en-US" sz="2600" dirty="0">
                <a:solidFill>
                  <a:srgbClr val="000000"/>
                </a:solidFill>
              </a:rPr>
              <a:t>SoC</a:t>
            </a:r>
            <a:r>
              <a:rPr lang="en-US" altLang="en-US" sz="2600" dirty="0" smtClean="0">
                <a:solidFill>
                  <a:srgbClr val="000000"/>
                </a:solidFill>
              </a:rPr>
              <a:t>,  </a:t>
            </a:r>
            <a:r>
              <a:rPr lang="en-US" altLang="en-US" sz="2600" u="sng" dirty="0">
                <a:solidFill>
                  <a:srgbClr val="000000"/>
                </a:solidFill>
              </a:rPr>
              <a:t>2</a:t>
            </a:r>
            <a:r>
              <a:rPr lang="en-US" altLang="en-US" sz="2600" u="sng" baseline="30000" dirty="0">
                <a:solidFill>
                  <a:srgbClr val="000000"/>
                </a:solidFill>
              </a:rPr>
              <a:t>nd</a:t>
            </a:r>
            <a:r>
              <a:rPr lang="en-US" altLang="en-US" sz="2600" u="sng" dirty="0">
                <a:solidFill>
                  <a:srgbClr val="000000"/>
                </a:solidFill>
              </a:rPr>
              <a:t> filter</a:t>
            </a:r>
            <a:r>
              <a:rPr lang="en-US" altLang="en-US" sz="2600" dirty="0">
                <a:solidFill>
                  <a:srgbClr val="000000"/>
                </a:solidFill>
              </a:rPr>
              <a:t> </a:t>
            </a:r>
            <a:r>
              <a:rPr lang="en-US" altLang="en-US" sz="2600" dirty="0" smtClean="0">
                <a:solidFill>
                  <a:srgbClr val="000000"/>
                </a:solidFill>
              </a:rPr>
              <a:t> evaluates </a:t>
            </a:r>
            <a:r>
              <a:rPr lang="en-US" altLang="en-US" sz="2600" dirty="0">
                <a:solidFill>
                  <a:srgbClr val="000000"/>
                </a:solidFill>
              </a:rPr>
              <a:t>and stores epochs</a:t>
            </a:r>
          </a:p>
          <a:p>
            <a:pPr>
              <a:lnSpc>
                <a:spcPct val="105000"/>
              </a:lnSpc>
              <a:spcBef>
                <a:spcPct val="0"/>
              </a:spcBef>
              <a:buFontTx/>
              <a:buNone/>
            </a:pPr>
            <a:r>
              <a:rPr lang="en-US" altLang="en-US" sz="2600" dirty="0" smtClean="0">
                <a:solidFill>
                  <a:srgbClr val="000000"/>
                </a:solidFill>
              </a:rPr>
              <a:t>-  </a:t>
            </a:r>
            <a:r>
              <a:rPr lang="en-US" altLang="en-US" sz="2600" dirty="0">
                <a:solidFill>
                  <a:srgbClr val="000000"/>
                </a:solidFill>
              </a:rPr>
              <a:t>of </a:t>
            </a:r>
            <a:r>
              <a:rPr lang="en-US" altLang="en-US" sz="2600" dirty="0" smtClean="0">
                <a:solidFill>
                  <a:srgbClr val="000000"/>
                </a:solidFill>
              </a:rPr>
              <a:t> ~ 15,000 </a:t>
            </a:r>
            <a:r>
              <a:rPr lang="en-US" altLang="en-US" sz="2600" dirty="0">
                <a:solidFill>
                  <a:srgbClr val="000000"/>
                </a:solidFill>
              </a:rPr>
              <a:t>epochs per day (= 1 DMR) only a small</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a:t>
            </a:r>
            <a:r>
              <a:rPr lang="en-US" altLang="en-US" sz="2600" dirty="0">
                <a:solidFill>
                  <a:srgbClr val="000000"/>
                </a:solidFill>
              </a:rPr>
              <a:t>subset are consolidated into long-term memory </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epochs </a:t>
            </a:r>
            <a:r>
              <a:rPr lang="en-US" altLang="en-US" sz="2600" dirty="0">
                <a:solidFill>
                  <a:srgbClr val="000000"/>
                </a:solidFill>
              </a:rPr>
              <a:t>might be assigned value by comparison to  </a:t>
            </a:r>
          </a:p>
          <a:p>
            <a:pPr>
              <a:lnSpc>
                <a:spcPct val="105000"/>
              </a:lnSpc>
              <a:spcBef>
                <a:spcPct val="0"/>
              </a:spcBef>
              <a:buFontTx/>
              <a:buNone/>
            </a:pPr>
            <a:r>
              <a:rPr lang="en-US" altLang="en-US" sz="2600" dirty="0">
                <a:solidFill>
                  <a:srgbClr val="000000"/>
                </a:solidFill>
              </a:rPr>
              <a:t>   stored, </a:t>
            </a:r>
            <a:r>
              <a:rPr lang="en-US" altLang="en-US" sz="2600" dirty="0" smtClean="0">
                <a:solidFill>
                  <a:srgbClr val="000000"/>
                </a:solidFill>
              </a:rPr>
              <a:t>relat</a:t>
            </a:r>
            <a:r>
              <a:rPr lang="en-US" altLang="en-US" sz="2600" dirty="0" smtClean="0">
                <a:solidFill>
                  <a:srgbClr val="000000"/>
                </a:solidFill>
              </a:rPr>
              <a:t>ed </a:t>
            </a:r>
            <a:r>
              <a:rPr lang="en-US" altLang="en-US" sz="2600" dirty="0" smtClean="0">
                <a:solidFill>
                  <a:srgbClr val="000000"/>
                </a:solidFill>
              </a:rPr>
              <a:t>items  </a:t>
            </a:r>
            <a:r>
              <a:rPr lang="en-US" altLang="en-US" sz="2600" u="sng" dirty="0" smtClean="0">
                <a:solidFill>
                  <a:srgbClr val="000000"/>
                </a:solidFill>
              </a:rPr>
              <a:t>= 3</a:t>
            </a:r>
            <a:r>
              <a:rPr lang="en-US" altLang="en-US" sz="2600" u="sng" baseline="30000" dirty="0" smtClean="0">
                <a:solidFill>
                  <a:srgbClr val="000000"/>
                </a:solidFill>
              </a:rPr>
              <a:t>rd</a:t>
            </a:r>
            <a:r>
              <a:rPr lang="en-US" altLang="en-US" sz="2600" u="sng" dirty="0" smtClean="0">
                <a:solidFill>
                  <a:srgbClr val="000000"/>
                </a:solidFill>
              </a:rPr>
              <a:t> filter</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subconscious IP, sleep </a:t>
            </a:r>
            <a:r>
              <a:rPr lang="en-US" altLang="en-US" sz="2600" dirty="0">
                <a:solidFill>
                  <a:srgbClr val="000000"/>
                </a:solidFill>
              </a:rPr>
              <a:t>&amp; hippocampus all contribute</a:t>
            </a:r>
          </a:p>
          <a:p>
            <a:pPr>
              <a:lnSpc>
                <a:spcPct val="105000"/>
              </a:lnSpc>
              <a:spcBef>
                <a:spcPct val="0"/>
              </a:spcBef>
              <a:buFontTx/>
              <a:buNone/>
            </a:pPr>
            <a:endParaRPr lang="en-US" altLang="en-US" sz="2600" dirty="0">
              <a:solidFill>
                <a:srgbClr val="000000"/>
              </a:solidFill>
            </a:endParaRPr>
          </a:p>
        </p:txBody>
      </p:sp>
      <p:sp>
        <p:nvSpPr>
          <p:cNvPr id="2076" name="Rectangle 1259"/>
          <p:cNvSpPr>
            <a:spLocks noChangeArrowheads="1"/>
          </p:cNvSpPr>
          <p:nvPr/>
        </p:nvSpPr>
        <p:spPr bwMode="auto">
          <a:xfrm>
            <a:off x="4788584" y="19956869"/>
            <a:ext cx="8051116" cy="3035300"/>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7. How does Language relate to Knowledge?</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words</a:t>
            </a:r>
            <a:r>
              <a:rPr lang="en-US" altLang="en-US" sz="2600" dirty="0">
                <a:solidFill>
                  <a:srgbClr val="000000"/>
                </a:solidFill>
              </a:rPr>
              <a:t>, by themselves, mean nothing</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words </a:t>
            </a:r>
            <a:r>
              <a:rPr lang="en-US" altLang="en-US" sz="2600" dirty="0">
                <a:solidFill>
                  <a:srgbClr val="000000"/>
                </a:solidFill>
              </a:rPr>
              <a:t>and phrases: just “tags” for non-linguistic items?</a:t>
            </a:r>
          </a:p>
          <a:p>
            <a:pPr>
              <a:lnSpc>
                <a:spcPct val="105000"/>
              </a:lnSpc>
              <a:spcBef>
                <a:spcPct val="0"/>
              </a:spcBef>
              <a:buFontTx/>
              <a:buNone/>
            </a:pPr>
            <a:r>
              <a:rPr lang="en-US" altLang="en-US" sz="2600" dirty="0">
                <a:solidFill>
                  <a:srgbClr val="000000"/>
                </a:solidFill>
              </a:rPr>
              <a:t>-  universal grammar is built upon universal physics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aka </a:t>
            </a:r>
            <a:r>
              <a:rPr lang="en-US" altLang="en-US" sz="2600" dirty="0">
                <a:solidFill>
                  <a:srgbClr val="000000"/>
                </a:solidFill>
              </a:rPr>
              <a:t>evolutionarily deep objects, actions, relationships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language </a:t>
            </a:r>
            <a:r>
              <a:rPr lang="en-US" altLang="en-US" sz="2600" dirty="0">
                <a:solidFill>
                  <a:srgbClr val="000000"/>
                </a:solidFill>
              </a:rPr>
              <a:t>offers fully symbolic </a:t>
            </a:r>
            <a:r>
              <a:rPr lang="en-US" altLang="en-US" sz="2600" dirty="0" smtClean="0">
                <a:solidFill>
                  <a:srgbClr val="000000"/>
                </a:solidFill>
              </a:rPr>
              <a:t>operations, BUT</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sub-linguistic </a:t>
            </a:r>
            <a:r>
              <a:rPr lang="en-US" altLang="en-US" sz="2600" dirty="0">
                <a:solidFill>
                  <a:srgbClr val="000000"/>
                </a:solidFill>
              </a:rPr>
              <a:t>SNOPs </a:t>
            </a:r>
            <a:r>
              <a:rPr lang="en-US" altLang="en-US" sz="2600" dirty="0" smtClean="0">
                <a:solidFill>
                  <a:srgbClr val="000000"/>
                </a:solidFill>
              </a:rPr>
              <a:t>might entail massive SCIPs</a:t>
            </a:r>
            <a:endParaRPr lang="en-US" altLang="en-US" sz="2600" dirty="0">
              <a:solidFill>
                <a:srgbClr val="000000"/>
              </a:solidFill>
            </a:endParaRPr>
          </a:p>
          <a:p>
            <a:pPr>
              <a:lnSpc>
                <a:spcPct val="105000"/>
              </a:lnSpc>
              <a:spcBef>
                <a:spcPct val="0"/>
              </a:spcBef>
              <a:buFontTx/>
              <a:buNone/>
            </a:pPr>
            <a:endParaRPr lang="en-US" altLang="en-US" sz="2600" dirty="0">
              <a:solidFill>
                <a:srgbClr val="000000"/>
              </a:solidFill>
            </a:endParaRPr>
          </a:p>
        </p:txBody>
      </p:sp>
      <p:sp>
        <p:nvSpPr>
          <p:cNvPr id="2077" name="Rectangle 1259"/>
          <p:cNvSpPr>
            <a:spLocks noChangeArrowheads="1"/>
          </p:cNvSpPr>
          <p:nvPr/>
        </p:nvSpPr>
        <p:spPr bwMode="auto">
          <a:xfrm>
            <a:off x="15105341" y="21793088"/>
            <a:ext cx="7490104" cy="3178616"/>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6.  How is Knowledge Represented?</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invariant </a:t>
            </a:r>
            <a:r>
              <a:rPr lang="en-US" altLang="en-US" sz="2600" dirty="0">
                <a:solidFill>
                  <a:srgbClr val="000000"/>
                </a:solidFill>
              </a:rPr>
              <a:t>representations of knowledge tokens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distributed</a:t>
            </a:r>
            <a:r>
              <a:rPr lang="en-US" altLang="en-US" sz="2600" dirty="0">
                <a:solidFill>
                  <a:srgbClr val="000000"/>
                </a:solidFill>
              </a:rPr>
              <a:t>, massively interconnected assemblies</a:t>
            </a:r>
          </a:p>
          <a:p>
            <a:pPr>
              <a:lnSpc>
                <a:spcPct val="105000"/>
              </a:lnSpc>
              <a:spcBef>
                <a:spcPct val="0"/>
              </a:spcBef>
              <a:buFontTx/>
              <a:buNone/>
            </a:pPr>
            <a:r>
              <a:rPr lang="en-US" altLang="en-US" sz="2600" dirty="0">
                <a:solidFill>
                  <a:srgbClr val="000000"/>
                </a:solidFill>
              </a:rPr>
              <a:t>-</a:t>
            </a:r>
            <a:r>
              <a:rPr lang="en-US" altLang="en-US" sz="2000" dirty="0">
                <a:solidFill>
                  <a:srgbClr val="000000"/>
                </a:solidFill>
              </a:rPr>
              <a:t> </a:t>
            </a:r>
            <a:r>
              <a:rPr lang="en-US" altLang="en-US" sz="2000" dirty="0" smtClean="0">
                <a:solidFill>
                  <a:srgbClr val="000000"/>
                </a:solidFill>
              </a:rPr>
              <a:t> </a:t>
            </a:r>
            <a:r>
              <a:rPr lang="en-US" altLang="en-US" sz="2600" dirty="0" smtClean="0">
                <a:solidFill>
                  <a:srgbClr val="000000"/>
                </a:solidFill>
              </a:rPr>
              <a:t>“</a:t>
            </a:r>
            <a:r>
              <a:rPr lang="en-US" altLang="en-US" sz="2600" dirty="0">
                <a:solidFill>
                  <a:srgbClr val="000000"/>
                </a:solidFill>
              </a:rPr>
              <a:t>dense coding” ala Quiroga’s </a:t>
            </a:r>
            <a:r>
              <a:rPr lang="en-US" altLang="en-US" sz="2600" i="1" dirty="0">
                <a:solidFill>
                  <a:srgbClr val="000000"/>
                </a:solidFill>
              </a:rPr>
              <a:t>Jennifer Aniston </a:t>
            </a:r>
            <a:r>
              <a:rPr lang="en-US" altLang="en-US" sz="2600" dirty="0">
                <a:solidFill>
                  <a:srgbClr val="000000"/>
                </a:solidFill>
              </a:rPr>
              <a:t>cells</a:t>
            </a:r>
          </a:p>
          <a:p>
            <a:pPr>
              <a:lnSpc>
                <a:spcPct val="105000"/>
              </a:lnSpc>
              <a:spcBef>
                <a:spcPct val="0"/>
              </a:spcBef>
              <a:buFontTx/>
              <a:buNone/>
            </a:pPr>
            <a:r>
              <a:rPr lang="en-US" altLang="en-US" sz="2600" dirty="0">
                <a:solidFill>
                  <a:srgbClr val="000000"/>
                </a:solidFill>
              </a:rPr>
              <a:t>-  symbolic “neural words” </a:t>
            </a:r>
            <a:r>
              <a:rPr lang="en-US" altLang="en-US" sz="2600" dirty="0" smtClean="0">
                <a:solidFill>
                  <a:srgbClr val="000000"/>
                </a:solidFill>
              </a:rPr>
              <a:t>(~ neural </a:t>
            </a:r>
            <a:r>
              <a:rPr lang="en-US" altLang="en-US" sz="2600" dirty="0">
                <a:solidFill>
                  <a:srgbClr val="000000"/>
                </a:solidFill>
              </a:rPr>
              <a:t>“PDFs”)?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Knowledge </a:t>
            </a:r>
            <a:r>
              <a:rPr lang="en-US" altLang="en-US" sz="2600" dirty="0">
                <a:solidFill>
                  <a:srgbClr val="000000"/>
                </a:solidFill>
              </a:rPr>
              <a:t>Architectures built of atoms, molecules,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to </a:t>
            </a:r>
            <a:r>
              <a:rPr lang="en-US" altLang="en-US" sz="2600" dirty="0">
                <a:solidFill>
                  <a:srgbClr val="000000"/>
                </a:solidFill>
              </a:rPr>
              <a:t>larger structures (proteins, cells, by analogy)</a:t>
            </a:r>
          </a:p>
          <a:p>
            <a:pPr>
              <a:lnSpc>
                <a:spcPct val="105000"/>
              </a:lnSpc>
              <a:spcBef>
                <a:spcPct val="0"/>
              </a:spcBef>
              <a:buFontTx/>
              <a:buNone/>
            </a:pPr>
            <a:endParaRPr lang="en-US" altLang="en-US" sz="2600" dirty="0">
              <a:solidFill>
                <a:srgbClr val="000000"/>
              </a:solidFill>
            </a:endParaRPr>
          </a:p>
        </p:txBody>
      </p:sp>
      <p:pic>
        <p:nvPicPr>
          <p:cNvPr id="2078" name="Picture 43"/>
          <p:cNvPicPr>
            <a:picLocks noChangeAspect="1" noChangeArrowheads="1"/>
          </p:cNvPicPr>
          <p:nvPr/>
        </p:nvPicPr>
        <p:blipFill>
          <a:blip r:embed="rId6">
            <a:extLst>
              <a:ext uri="{28A0092B-C50C-407E-A947-70E740481C1C}">
                <a14:useLocalDpi xmlns:a14="http://schemas.microsoft.com/office/drawing/2010/main" val="0"/>
              </a:ext>
            </a:extLst>
          </a:blip>
          <a:srcRect l="3728" t="15060" r="5061" b="15668"/>
          <a:stretch>
            <a:fillRect/>
          </a:stretch>
        </p:blipFill>
        <p:spPr bwMode="auto">
          <a:xfrm>
            <a:off x="1393456" y="14068496"/>
            <a:ext cx="7929562" cy="4540250"/>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9" name="Rectangle 1259"/>
          <p:cNvSpPr>
            <a:spLocks noChangeArrowheads="1"/>
          </p:cNvSpPr>
          <p:nvPr/>
        </p:nvSpPr>
        <p:spPr bwMode="auto">
          <a:xfrm>
            <a:off x="1373271" y="10746281"/>
            <a:ext cx="7949747" cy="3054833"/>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8. How is NEW Knowledge Integrated?</a:t>
            </a:r>
          </a:p>
          <a:p>
            <a:pPr>
              <a:lnSpc>
                <a:spcPct val="105000"/>
              </a:lnSpc>
              <a:spcBef>
                <a:spcPct val="0"/>
              </a:spcBef>
              <a:buFontTx/>
              <a:buNone/>
            </a:pPr>
            <a:r>
              <a:rPr lang="en-US" altLang="en-US" sz="2600" dirty="0">
                <a:solidFill>
                  <a:srgbClr val="000000"/>
                </a:solidFill>
              </a:rPr>
              <a:t>-  role of </a:t>
            </a:r>
            <a:r>
              <a:rPr lang="en-US" altLang="en-US" sz="2600" b="1" dirty="0" smtClean="0">
                <a:solidFill>
                  <a:srgbClr val="000000"/>
                </a:solidFill>
              </a:rPr>
              <a:t>SCIP</a:t>
            </a:r>
            <a:r>
              <a:rPr lang="en-US" altLang="en-US" sz="2600" dirty="0" smtClean="0">
                <a:solidFill>
                  <a:srgbClr val="000000"/>
                </a:solidFill>
              </a:rPr>
              <a:t>  </a:t>
            </a:r>
            <a:r>
              <a:rPr lang="el-GR" altLang="en-US" sz="2600" dirty="0" smtClean="0">
                <a:solidFill>
                  <a:srgbClr val="000000"/>
                </a:solidFill>
              </a:rPr>
              <a:t>ϟ</a:t>
            </a:r>
            <a:r>
              <a:rPr lang="en-US" altLang="en-US" sz="2600" dirty="0" smtClean="0">
                <a:solidFill>
                  <a:srgbClr val="000000"/>
                </a:solidFill>
              </a:rPr>
              <a:t>  </a:t>
            </a:r>
            <a:r>
              <a:rPr lang="en-US" altLang="en-US" sz="2500" dirty="0" smtClean="0">
                <a:solidFill>
                  <a:srgbClr val="000000"/>
                </a:solidFill>
              </a:rPr>
              <a:t>Sub-Conscious Information Processing</a:t>
            </a:r>
            <a:endParaRPr lang="en-US" altLang="en-US" sz="25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valuation </a:t>
            </a:r>
            <a:r>
              <a:rPr lang="en-US" altLang="en-US" sz="2600" dirty="0">
                <a:solidFill>
                  <a:srgbClr val="000000"/>
                </a:solidFill>
              </a:rPr>
              <a:t>of </a:t>
            </a:r>
            <a:r>
              <a:rPr lang="en-US" altLang="en-US" sz="2600" dirty="0" smtClean="0">
                <a:solidFill>
                  <a:srgbClr val="000000"/>
                </a:solidFill>
              </a:rPr>
              <a:t>connections </a:t>
            </a:r>
            <a:r>
              <a:rPr lang="en-US" altLang="en-US" sz="2400" dirty="0" smtClean="0">
                <a:solidFill>
                  <a:srgbClr val="000000"/>
                </a:solidFill>
              </a:rPr>
              <a:t>in trans-neuronal representations</a:t>
            </a:r>
            <a:endParaRPr lang="en-US" altLang="en-US" sz="24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expansion </a:t>
            </a:r>
            <a:r>
              <a:rPr lang="en-US" altLang="en-US" sz="2600" dirty="0">
                <a:solidFill>
                  <a:srgbClr val="000000"/>
                </a:solidFill>
              </a:rPr>
              <a:t>and </a:t>
            </a:r>
            <a:r>
              <a:rPr lang="en-US" altLang="en-US" sz="2600" dirty="0" smtClean="0">
                <a:solidFill>
                  <a:srgbClr val="000000"/>
                </a:solidFill>
              </a:rPr>
              <a:t>enrichment of Knowledge Architectures</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 how </a:t>
            </a:r>
            <a:r>
              <a:rPr lang="en-US" altLang="en-US" sz="2600" dirty="0">
                <a:solidFill>
                  <a:srgbClr val="000000"/>
                </a:solidFill>
              </a:rPr>
              <a:t>are new CONCEPTS created?</a:t>
            </a:r>
          </a:p>
          <a:p>
            <a:pPr>
              <a:lnSpc>
                <a:spcPct val="105000"/>
              </a:lnSpc>
              <a:spcBef>
                <a:spcPct val="0"/>
              </a:spcBef>
              <a:buFontTx/>
              <a:buNone/>
            </a:pPr>
            <a:r>
              <a:rPr lang="en-US" altLang="en-US" sz="2600" dirty="0" smtClean="0">
                <a:solidFill>
                  <a:srgbClr val="000000"/>
                </a:solidFill>
              </a:rPr>
              <a:t>- </a:t>
            </a:r>
            <a:r>
              <a:rPr lang="en-US" altLang="en-US" sz="2600" dirty="0" smtClean="0">
                <a:solidFill>
                  <a:srgbClr val="000000"/>
                </a:solidFill>
              </a:rPr>
              <a:t> role </a:t>
            </a:r>
            <a:r>
              <a:rPr lang="en-US" altLang="en-US" sz="2600" dirty="0" smtClean="0">
                <a:solidFill>
                  <a:srgbClr val="000000"/>
                </a:solidFill>
              </a:rPr>
              <a:t>for </a:t>
            </a:r>
            <a:r>
              <a:rPr lang="en-US" altLang="en-US" sz="2600" dirty="0">
                <a:solidFill>
                  <a:srgbClr val="000000"/>
                </a:solidFill>
              </a:rPr>
              <a:t>Symbolic Neuronal Operations (SNOPs</a:t>
            </a:r>
            <a:r>
              <a:rPr lang="en-US" altLang="en-US" sz="2600" dirty="0" smtClean="0">
                <a:solidFill>
                  <a:srgbClr val="000000"/>
                </a:solidFill>
              </a:rPr>
              <a:t>)?</a:t>
            </a:r>
          </a:p>
          <a:p>
            <a:pPr>
              <a:lnSpc>
                <a:spcPct val="105000"/>
              </a:lnSpc>
              <a:spcBef>
                <a:spcPct val="0"/>
              </a:spcBef>
              <a:buNone/>
            </a:pPr>
            <a:r>
              <a:rPr lang="en-US" altLang="en-US" sz="2600" dirty="0">
                <a:solidFill>
                  <a:srgbClr val="000000"/>
                </a:solidFill>
              </a:rPr>
              <a:t>- </a:t>
            </a:r>
            <a:r>
              <a:rPr lang="en-US" altLang="en-US" sz="2600" dirty="0" smtClean="0">
                <a:solidFill>
                  <a:srgbClr val="000000"/>
                </a:solidFill>
              </a:rPr>
              <a:t> percolation </a:t>
            </a:r>
            <a:r>
              <a:rPr lang="en-US" altLang="en-US" sz="2600" dirty="0">
                <a:solidFill>
                  <a:srgbClr val="000000"/>
                </a:solidFill>
              </a:rPr>
              <a:t>for Pavlovian-connections &amp; processing?</a:t>
            </a:r>
          </a:p>
          <a:p>
            <a:pPr>
              <a:lnSpc>
                <a:spcPct val="105000"/>
              </a:lnSpc>
              <a:spcBef>
                <a:spcPct val="0"/>
              </a:spcBef>
              <a:buFontTx/>
              <a:buNone/>
            </a:pPr>
            <a:endParaRPr lang="en-US" altLang="en-US" sz="2600" dirty="0">
              <a:solidFill>
                <a:srgbClr val="000000"/>
              </a:solidFill>
            </a:endParaRPr>
          </a:p>
        </p:txBody>
      </p:sp>
      <p:sp>
        <p:nvSpPr>
          <p:cNvPr id="2080" name="Rectangle 1259"/>
          <p:cNvSpPr>
            <a:spLocks noChangeArrowheads="1"/>
          </p:cNvSpPr>
          <p:nvPr/>
        </p:nvSpPr>
        <p:spPr bwMode="auto">
          <a:xfrm>
            <a:off x="16651944" y="8505330"/>
            <a:ext cx="7902575" cy="2678112"/>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10. HOCs Rock!  [Higher Order Correlations]</a:t>
            </a: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within DMRs (correlations between DMR epochs)</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SCIP scanning of knowledge </a:t>
            </a:r>
            <a:r>
              <a:rPr lang="en-US" altLang="en-US" sz="2600" dirty="0" smtClean="0">
                <a:solidFill>
                  <a:srgbClr val="000000"/>
                </a:solidFill>
              </a:rPr>
              <a:t>architectures for best fits</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dirty="0" smtClean="0">
                <a:solidFill>
                  <a:srgbClr val="000000"/>
                </a:solidFill>
              </a:rPr>
              <a:t>roles for </a:t>
            </a:r>
            <a:r>
              <a:rPr lang="en-US" altLang="en-US" sz="2600" dirty="0">
                <a:solidFill>
                  <a:srgbClr val="000000"/>
                </a:solidFill>
              </a:rPr>
              <a:t>hippocampus, </a:t>
            </a:r>
            <a:r>
              <a:rPr lang="en-US" altLang="en-US" sz="2600" dirty="0" smtClean="0">
                <a:solidFill>
                  <a:srgbClr val="000000"/>
                </a:solidFill>
              </a:rPr>
              <a:t>Bayesian inference?  </a:t>
            </a:r>
            <a:r>
              <a:rPr lang="en-US" altLang="en-US" sz="1800" dirty="0" smtClean="0">
                <a:solidFill>
                  <a:srgbClr val="000000"/>
                </a:solidFill>
              </a:rPr>
              <a:t>J. Tenenbaum</a:t>
            </a:r>
            <a:endParaRPr lang="en-US" altLang="en-US" sz="1800" dirty="0">
              <a:solidFill>
                <a:srgbClr val="000000"/>
              </a:solidFill>
            </a:endParaRPr>
          </a:p>
          <a:p>
            <a:pPr>
              <a:lnSpc>
                <a:spcPct val="105000"/>
              </a:lnSpc>
              <a:spcBef>
                <a:spcPct val="0"/>
              </a:spcBef>
              <a:buFontTx/>
              <a:buNone/>
            </a:pPr>
            <a:r>
              <a:rPr lang="en-US" altLang="en-US" sz="2600" dirty="0">
                <a:solidFill>
                  <a:srgbClr val="000000"/>
                </a:solidFill>
              </a:rPr>
              <a:t>- percolation theory and Auto Associative Networks</a:t>
            </a:r>
          </a:p>
          <a:p>
            <a:pPr>
              <a:lnSpc>
                <a:spcPct val="105000"/>
              </a:lnSpc>
              <a:spcBef>
                <a:spcPct val="0"/>
              </a:spcBef>
              <a:buFontTx/>
              <a:buNone/>
            </a:pPr>
            <a:r>
              <a:rPr lang="en-US" altLang="en-US" sz="2600" dirty="0">
                <a:solidFill>
                  <a:srgbClr val="000000"/>
                </a:solidFill>
              </a:rPr>
              <a:t>- cortical proofreading </a:t>
            </a:r>
            <a:r>
              <a:rPr lang="en-US" altLang="en-US" sz="2600" dirty="0" smtClean="0">
                <a:solidFill>
                  <a:srgbClr val="000000"/>
                </a:solidFill>
              </a:rPr>
              <a:t>mechanisms (www.syndar.org)</a:t>
            </a:r>
            <a:endParaRPr lang="en-US" altLang="en-US" sz="2600" dirty="0">
              <a:solidFill>
                <a:srgbClr val="000000"/>
              </a:solidFill>
            </a:endParaRPr>
          </a:p>
        </p:txBody>
      </p:sp>
      <p:pic>
        <p:nvPicPr>
          <p:cNvPr id="2094" name="Picture 445"/>
          <p:cNvPicPr>
            <a:picLocks noChangeAspect="1" noChangeArrowheads="1"/>
          </p:cNvPicPr>
          <p:nvPr/>
        </p:nvPicPr>
        <p:blipFill>
          <a:blip r:embed="rId7">
            <a:extLst>
              <a:ext uri="{28A0092B-C50C-407E-A947-70E740481C1C}">
                <a14:useLocalDpi xmlns:a14="http://schemas.microsoft.com/office/drawing/2010/main" val="0"/>
              </a:ext>
            </a:extLst>
          </a:blip>
          <a:srcRect l="6609" t="13963" r="10054" b="13567"/>
          <a:stretch>
            <a:fillRect/>
          </a:stretch>
        </p:blipFill>
        <p:spPr bwMode="auto">
          <a:xfrm>
            <a:off x="2427404" y="5353035"/>
            <a:ext cx="6479204" cy="4001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87" name="TextBox 486"/>
          <p:cNvSpPr txBox="1"/>
          <p:nvPr/>
        </p:nvSpPr>
        <p:spPr bwMode="auto">
          <a:xfrm>
            <a:off x="5324931" y="5308030"/>
            <a:ext cx="3205162" cy="646112"/>
          </a:xfrm>
          <a:prstGeom prst="rect">
            <a:avLst/>
          </a:prstGeom>
          <a:noFill/>
        </p:spPr>
        <p:txBody>
          <a:bodyPr wrap="none">
            <a:spAutoFit/>
          </a:bodyPr>
          <a:lstStyle/>
          <a:p>
            <a:pPr>
              <a:defRPr/>
            </a:pPr>
            <a:r>
              <a:rPr lang="en-US" sz="1800" b="1" u="sng" dirty="0">
                <a:solidFill>
                  <a:schemeClr val="accent6">
                    <a:lumMod val="50000"/>
                  </a:schemeClr>
                </a:solidFill>
              </a:rPr>
              <a:t>VISIT</a:t>
            </a:r>
            <a:r>
              <a:rPr lang="en-US" sz="1800" b="1" dirty="0">
                <a:solidFill>
                  <a:schemeClr val="accent6">
                    <a:lumMod val="50000"/>
                  </a:schemeClr>
                </a:solidFill>
              </a:rPr>
              <a:t>: www.mazefire.com for </a:t>
            </a:r>
          </a:p>
          <a:p>
            <a:pPr>
              <a:defRPr/>
            </a:pPr>
            <a:r>
              <a:rPr lang="en-US" sz="1800" b="1" dirty="0">
                <a:solidFill>
                  <a:schemeClr val="accent6">
                    <a:lumMod val="50000"/>
                  </a:schemeClr>
                </a:solidFill>
              </a:rPr>
              <a:t> neuro, bio, physiology games</a:t>
            </a:r>
          </a:p>
        </p:txBody>
      </p:sp>
      <p:grpSp>
        <p:nvGrpSpPr>
          <p:cNvPr id="2097" name="Group 11"/>
          <p:cNvGrpSpPr>
            <a:grpSpLocks/>
          </p:cNvGrpSpPr>
          <p:nvPr/>
        </p:nvGrpSpPr>
        <p:grpSpPr bwMode="auto">
          <a:xfrm>
            <a:off x="9170960" y="5329507"/>
            <a:ext cx="5348771" cy="3797971"/>
            <a:chOff x="-9706827" y="2325500"/>
            <a:chExt cx="5086350" cy="3581174"/>
          </a:xfrm>
        </p:grpSpPr>
        <p:pic>
          <p:nvPicPr>
            <p:cNvPr id="2098" name="Picture 448"/>
            <p:cNvPicPr>
              <a:picLocks noChangeAspect="1" noChangeArrowheads="1"/>
            </p:cNvPicPr>
            <p:nvPr/>
          </p:nvPicPr>
          <p:blipFill>
            <a:blip r:embed="rId8">
              <a:extLst>
                <a:ext uri="{28A0092B-C50C-407E-A947-70E740481C1C}">
                  <a14:useLocalDpi xmlns:a14="http://schemas.microsoft.com/office/drawing/2010/main" val="0"/>
                </a:ext>
              </a:extLst>
            </a:blip>
            <a:srcRect l="44022" t="26826" r="16885" b="33385"/>
            <a:stretch>
              <a:fillRect/>
            </a:stretch>
          </p:blipFill>
          <p:spPr bwMode="auto">
            <a:xfrm>
              <a:off x="-9706827" y="2996025"/>
              <a:ext cx="5086350" cy="291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9" name="Picture 448"/>
            <p:cNvPicPr>
              <a:picLocks noChangeAspect="1" noChangeArrowheads="1"/>
            </p:cNvPicPr>
            <p:nvPr/>
          </p:nvPicPr>
          <p:blipFill>
            <a:blip r:embed="rId8">
              <a:extLst>
                <a:ext uri="{28A0092B-C50C-407E-A947-70E740481C1C}">
                  <a14:useLocalDpi xmlns:a14="http://schemas.microsoft.com/office/drawing/2010/main" val="0"/>
                </a:ext>
              </a:extLst>
            </a:blip>
            <a:srcRect l="14191" t="15247" r="65166" b="73242"/>
            <a:stretch>
              <a:fillRect/>
            </a:stretch>
          </p:blipFill>
          <p:spPr bwMode="auto">
            <a:xfrm>
              <a:off x="-9706827" y="2325501"/>
              <a:ext cx="2686050" cy="83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0" name="Picture 448"/>
            <p:cNvPicPr>
              <a:picLocks noChangeAspect="1" noChangeArrowheads="1"/>
            </p:cNvPicPr>
            <p:nvPr/>
          </p:nvPicPr>
          <p:blipFill>
            <a:blip r:embed="rId8">
              <a:extLst>
                <a:ext uri="{28A0092B-C50C-407E-A947-70E740481C1C}">
                  <a14:useLocalDpi xmlns:a14="http://schemas.microsoft.com/office/drawing/2010/main" val="0"/>
                </a:ext>
              </a:extLst>
            </a:blip>
            <a:srcRect l="15288" t="43317" r="65166" b="45160"/>
            <a:stretch>
              <a:fillRect/>
            </a:stretch>
          </p:blipFill>
          <p:spPr bwMode="auto">
            <a:xfrm>
              <a:off x="-7163652" y="2325501"/>
              <a:ext cx="2543175" cy="84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01" name="Rectangle 10"/>
            <p:cNvSpPr>
              <a:spLocks noChangeArrowheads="1"/>
            </p:cNvSpPr>
            <p:nvPr/>
          </p:nvSpPr>
          <p:spPr bwMode="auto">
            <a:xfrm>
              <a:off x="-9706827" y="2325500"/>
              <a:ext cx="5086350" cy="3581173"/>
            </a:xfrm>
            <a:prstGeom prst="rect">
              <a:avLst/>
            </a:prstGeom>
            <a:noFill/>
            <a:ln w="28575"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lvl1pPr defTabSz="1050925" eaLnBrk="0" hangingPunct="0">
                <a:spcBef>
                  <a:spcPct val="20000"/>
                </a:spcBef>
                <a:buChar char="•"/>
                <a:defRPr sz="16200">
                  <a:solidFill>
                    <a:schemeClr val="tx1"/>
                  </a:solidFill>
                  <a:latin typeface="Times New Roman" pitchFamily="18" charset="0"/>
                </a:defRPr>
              </a:lvl1pPr>
              <a:lvl2pPr marL="742950" indent="-285750" defTabSz="1050925" eaLnBrk="0" hangingPunct="0">
                <a:spcBef>
                  <a:spcPct val="20000"/>
                </a:spcBef>
                <a:buChar char="–"/>
                <a:defRPr sz="14100">
                  <a:solidFill>
                    <a:schemeClr val="tx1"/>
                  </a:solidFill>
                  <a:latin typeface="Times New Roman" pitchFamily="18" charset="0"/>
                </a:defRPr>
              </a:lvl2pPr>
              <a:lvl3pPr marL="1143000" indent="-228600" defTabSz="1050925" eaLnBrk="0" hangingPunct="0">
                <a:spcBef>
                  <a:spcPct val="20000"/>
                </a:spcBef>
                <a:buChar char="•"/>
                <a:defRPr sz="12000">
                  <a:solidFill>
                    <a:schemeClr val="tx1"/>
                  </a:solidFill>
                  <a:latin typeface="Times New Roman" pitchFamily="18" charset="0"/>
                </a:defRPr>
              </a:lvl3pPr>
              <a:lvl4pPr marL="1600200" indent="-228600" defTabSz="1050925" eaLnBrk="0" hangingPunct="0">
                <a:spcBef>
                  <a:spcPct val="20000"/>
                </a:spcBef>
                <a:buChar char="–"/>
                <a:defRPr sz="10400">
                  <a:solidFill>
                    <a:schemeClr val="tx1"/>
                  </a:solidFill>
                  <a:latin typeface="Times New Roman" pitchFamily="18" charset="0"/>
                </a:defRPr>
              </a:lvl4pPr>
              <a:lvl5pPr marL="2057400" indent="-228600" defTabSz="1050925" eaLnBrk="0" hangingPunct="0">
                <a:spcBef>
                  <a:spcPct val="20000"/>
                </a:spcBef>
                <a:buChar char="»"/>
                <a:defRPr sz="10400">
                  <a:solidFill>
                    <a:schemeClr val="tx1"/>
                  </a:solidFill>
                  <a:latin typeface="Times New Roman" pitchFamily="18" charset="0"/>
                </a:defRPr>
              </a:lvl5pPr>
              <a:lvl6pPr marL="2514600" indent="-228600" defTabSz="1050925"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050925"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050925"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050925" eaLnBrk="0" fontAlgn="base" hangingPunct="0">
                <a:spcBef>
                  <a:spcPct val="20000"/>
                </a:spcBef>
                <a:spcAft>
                  <a:spcPct val="0"/>
                </a:spcAft>
                <a:buChar char="»"/>
                <a:defRPr sz="10400">
                  <a:solidFill>
                    <a:schemeClr val="tx1"/>
                  </a:solidFill>
                  <a:latin typeface="Times New Roman" pitchFamily="18" charset="0"/>
                </a:defRPr>
              </a:lvl9pPr>
            </a:lstStyle>
            <a:p>
              <a:pPr>
                <a:spcBef>
                  <a:spcPct val="0"/>
                </a:spcBef>
                <a:buFontTx/>
                <a:buNone/>
              </a:pPr>
              <a:endParaRPr lang="en-US" altLang="en-US" sz="1600"/>
            </a:p>
          </p:txBody>
        </p:sp>
      </p:grpSp>
      <p:grpSp>
        <p:nvGrpSpPr>
          <p:cNvPr id="2082" name="Group 13"/>
          <p:cNvGrpSpPr>
            <a:grpSpLocks/>
          </p:cNvGrpSpPr>
          <p:nvPr/>
        </p:nvGrpSpPr>
        <p:grpSpPr bwMode="auto">
          <a:xfrm>
            <a:off x="3807509" y="2368659"/>
            <a:ext cx="8251825" cy="2678113"/>
            <a:chOff x="5374735" y="1656895"/>
            <a:chExt cx="8252729" cy="2678260"/>
          </a:xfrm>
        </p:grpSpPr>
        <p:sp>
          <p:nvSpPr>
            <p:cNvPr id="2092" name="Rectangle 1259"/>
            <p:cNvSpPr>
              <a:spLocks noChangeArrowheads="1"/>
            </p:cNvSpPr>
            <p:nvPr/>
          </p:nvSpPr>
          <p:spPr bwMode="auto">
            <a:xfrm>
              <a:off x="5374735" y="1656895"/>
              <a:ext cx="8252729" cy="2678260"/>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9. Can Active Learning Help?</a:t>
              </a:r>
            </a:p>
            <a:p>
              <a:pPr>
                <a:lnSpc>
                  <a:spcPct val="105000"/>
                </a:lnSpc>
                <a:spcBef>
                  <a:spcPct val="0"/>
                </a:spcBef>
                <a:buFontTx/>
                <a:buNone/>
              </a:pPr>
              <a:r>
                <a:rPr lang="en-US" altLang="en-US" sz="2600" dirty="0">
                  <a:solidFill>
                    <a:srgbClr val="000000"/>
                  </a:solidFill>
                </a:rPr>
                <a:t>-  extrinsic motivation boosts synaptic activation</a:t>
              </a:r>
            </a:p>
            <a:p>
              <a:pPr>
                <a:lnSpc>
                  <a:spcPct val="105000"/>
                </a:lnSpc>
                <a:spcBef>
                  <a:spcPct val="0"/>
                </a:spcBef>
                <a:buFontTx/>
                <a:buNone/>
              </a:pPr>
              <a:r>
                <a:rPr lang="en-US" altLang="en-US" sz="2600" dirty="0">
                  <a:solidFill>
                    <a:srgbClr val="000000"/>
                  </a:solidFill>
                </a:rPr>
                <a:t>-  amplified by intrinsic motivation of games, case studies</a:t>
              </a:r>
            </a:p>
            <a:p>
              <a:pPr>
                <a:lnSpc>
                  <a:spcPct val="105000"/>
                </a:lnSpc>
                <a:spcBef>
                  <a:spcPct val="0"/>
                </a:spcBef>
                <a:buFontTx/>
                <a:buNone/>
              </a:pPr>
              <a:r>
                <a:rPr lang="en-US" altLang="en-US" sz="2600" dirty="0">
                  <a:solidFill>
                    <a:srgbClr val="000000"/>
                  </a:solidFill>
                </a:rPr>
                <a:t>-  neuronal summation (multisensory, connections) </a:t>
              </a:r>
              <a:r>
                <a:rPr lang="en-US" altLang="en-US" sz="2600" dirty="0">
                  <a:solidFill>
                    <a:srgbClr val="000000"/>
                  </a:solidFill>
                  <a:sym typeface="Wingdings" pitchFamily="2" charset="2"/>
                </a:rPr>
                <a:t> LTP</a:t>
              </a: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b="1" dirty="0">
                  <a:solidFill>
                    <a:srgbClr val="000000"/>
                  </a:solidFill>
                </a:rPr>
                <a:t>active learning </a:t>
              </a:r>
              <a:r>
                <a:rPr lang="en-US" altLang="en-US" sz="2600" dirty="0">
                  <a:solidFill>
                    <a:srgbClr val="000000"/>
                  </a:solidFill>
                </a:rPr>
                <a:t>elicits </a:t>
              </a:r>
              <a:r>
                <a:rPr lang="en-US" altLang="en-US" sz="2600" i="1" dirty="0" smtClean="0">
                  <a:solidFill>
                    <a:srgbClr val="000000"/>
                  </a:solidFill>
                </a:rPr>
                <a:t>knowledge integration </a:t>
              </a:r>
              <a:r>
                <a:rPr lang="en-US" altLang="en-US" sz="2600" dirty="0" smtClean="0">
                  <a:solidFill>
                    <a:srgbClr val="000000"/>
                  </a:solidFill>
                </a:rPr>
                <a:t>as in </a:t>
              </a:r>
              <a:r>
                <a:rPr lang="en-US" altLang="en-US" sz="2600" dirty="0">
                  <a:solidFill>
                    <a:srgbClr val="000000"/>
                  </a:solidFill>
                </a:rPr>
                <a:t>#8   </a:t>
              </a:r>
              <a:endParaRPr lang="en-US" altLang="en-US" sz="2600" b="1" dirty="0">
                <a:solidFill>
                  <a:srgbClr val="FF0000"/>
                </a:solidFill>
              </a:endParaRPr>
            </a:p>
            <a:p>
              <a:pPr>
                <a:lnSpc>
                  <a:spcPct val="105000"/>
                </a:lnSpc>
                <a:spcBef>
                  <a:spcPct val="0"/>
                </a:spcBef>
                <a:buFontTx/>
                <a:buNone/>
              </a:pPr>
              <a:r>
                <a:rPr lang="en-US" altLang="en-US" sz="2600" dirty="0">
                  <a:solidFill>
                    <a:srgbClr val="000000"/>
                  </a:solidFill>
                </a:rPr>
                <a:t>-  SLT framework might inspire new A.L. approaches?</a:t>
              </a:r>
            </a:p>
          </p:txBody>
        </p:sp>
        <p:sp>
          <p:nvSpPr>
            <p:cNvPr id="13" name="Down Arrow 12"/>
            <p:cNvSpPr/>
            <p:nvPr/>
          </p:nvSpPr>
          <p:spPr bwMode="auto">
            <a:xfrm>
              <a:off x="13050769" y="3528661"/>
              <a:ext cx="201634" cy="295291"/>
            </a:xfrm>
            <a:prstGeom prst="down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a:lstStyle/>
            <a:p>
              <a:pPr defTabSz="1050925" eaLnBrk="0" hangingPunct="0">
                <a:defRPr/>
              </a:pPr>
              <a:endParaRPr lang="en-US"/>
            </a:p>
          </p:txBody>
        </p:sp>
      </p:grpSp>
      <p:grpSp>
        <p:nvGrpSpPr>
          <p:cNvPr id="7" name="Group 6"/>
          <p:cNvGrpSpPr/>
          <p:nvPr/>
        </p:nvGrpSpPr>
        <p:grpSpPr>
          <a:xfrm>
            <a:off x="16974982" y="15948780"/>
            <a:ext cx="13195706" cy="3497774"/>
            <a:chOff x="16531432" y="15883466"/>
            <a:chExt cx="13195706" cy="3497774"/>
          </a:xfrm>
        </p:grpSpPr>
        <p:sp>
          <p:nvSpPr>
            <p:cNvPr id="451" name="Rectangle 450"/>
            <p:cNvSpPr/>
            <p:nvPr/>
          </p:nvSpPr>
          <p:spPr bwMode="auto">
            <a:xfrm>
              <a:off x="16531432" y="15883466"/>
              <a:ext cx="13195706" cy="3497773"/>
            </a:xfrm>
            <a:prstGeom prst="rect">
              <a:avLst/>
            </a:prstGeom>
            <a:gradFill flip="none" rotWithShape="1">
              <a:gsLst>
                <a:gs pos="0">
                  <a:schemeClr val="bg2">
                    <a:lumMod val="40000"/>
                    <a:lumOff val="60000"/>
                  </a:schemeClr>
                </a:gs>
                <a:gs pos="73000">
                  <a:schemeClr val="accent2">
                    <a:lumMod val="60000"/>
                    <a:lumOff val="40000"/>
                  </a:schemeClr>
                </a:gs>
                <a:gs pos="79000">
                  <a:srgbClr val="4E4E9F"/>
                </a:gs>
                <a:gs pos="87000">
                  <a:schemeClr val="accent6">
                    <a:lumMod val="50000"/>
                  </a:schemeClr>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2084" name="TextBox 2"/>
            <p:cNvSpPr txBox="1">
              <a:spLocks noChangeArrowheads="1"/>
            </p:cNvSpPr>
            <p:nvPr/>
          </p:nvSpPr>
          <p:spPr bwMode="auto">
            <a:xfrm>
              <a:off x="16696706" y="15964920"/>
              <a:ext cx="130304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cs typeface="Arial" charset="0"/>
                </a:defRPr>
              </a:lvl1pPr>
              <a:lvl2pPr marL="742950" indent="-285750" eaLnBrk="0" hangingPunct="0">
                <a:defRPr sz="1600">
                  <a:solidFill>
                    <a:schemeClr val="tx1"/>
                  </a:solidFill>
                  <a:latin typeface="Times New Roman" pitchFamily="18" charset="0"/>
                  <a:cs typeface="Arial" charset="0"/>
                </a:defRPr>
              </a:lvl2pPr>
              <a:lvl3pPr marL="1143000" indent="-228600" eaLnBrk="0" hangingPunct="0">
                <a:defRPr sz="1600">
                  <a:solidFill>
                    <a:schemeClr val="tx1"/>
                  </a:solidFill>
                  <a:latin typeface="Times New Roman" pitchFamily="18" charset="0"/>
                  <a:cs typeface="Arial" charset="0"/>
                </a:defRPr>
              </a:lvl3pPr>
              <a:lvl4pPr marL="1600200" indent="-228600" eaLnBrk="0" hangingPunct="0">
                <a:defRPr sz="1600">
                  <a:solidFill>
                    <a:schemeClr val="tx1"/>
                  </a:solidFill>
                  <a:latin typeface="Times New Roman" pitchFamily="18" charset="0"/>
                  <a:cs typeface="Arial" charset="0"/>
                </a:defRPr>
              </a:lvl4pPr>
              <a:lvl5pPr marL="2057400" indent="-228600" eaLnBrk="0" hangingPunct="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eaLnBrk="1" hangingPunct="1"/>
              <a:r>
                <a:rPr lang="en-US" altLang="en-US" sz="2400" b="1" u="sng" dirty="0" smtClean="0">
                  <a:solidFill>
                    <a:schemeClr val="bg1"/>
                  </a:solidFill>
                </a:rPr>
                <a:t>Précis </a:t>
              </a:r>
              <a:r>
                <a:rPr lang="en-US" altLang="en-US" sz="2400" b="1" u="sng" dirty="0">
                  <a:solidFill>
                    <a:schemeClr val="bg1"/>
                  </a:solidFill>
                </a:rPr>
                <a:t>of </a:t>
              </a:r>
              <a:r>
                <a:rPr lang="en-US" altLang="en-US" sz="2400" b="1" u="sng" dirty="0" smtClean="0">
                  <a:solidFill>
                    <a:schemeClr val="bg1"/>
                  </a:solidFill>
                </a:rPr>
                <a:t>SLT</a:t>
              </a:r>
              <a:r>
                <a:rPr lang="en-US" altLang="en-US" sz="2400" b="1" dirty="0" smtClean="0">
                  <a:solidFill>
                    <a:schemeClr val="bg1"/>
                  </a:solidFill>
                </a:rPr>
                <a:t>   </a:t>
              </a:r>
              <a:r>
                <a:rPr lang="en-US" altLang="en-US" sz="2400" dirty="0" smtClean="0">
                  <a:solidFill>
                    <a:schemeClr val="bg1"/>
                  </a:solidFill>
                </a:rPr>
                <a:t>The goal of SLT is to chart a path from synaptic and neuronal-level events, through SNOPs (symbolic neuronal operations) to conceptual advancement and knowledge integration.  Because </a:t>
              </a:r>
              <a:r>
                <a:rPr lang="en-US" altLang="en-US" sz="2400" dirty="0" smtClean="0"/>
                <a:t>ALL learning is synaptic in nature (including working memory, perception and auto-associative network creation), a principled understanding of how synaptic and local-circuit events relate to import of new knowledge tokens (items) is the first step on this path.  </a:t>
              </a:r>
              <a:r>
                <a:rPr lang="en-US" altLang="en-US" sz="2400" dirty="0" smtClean="0"/>
                <a:t>Higher-level </a:t>
              </a:r>
              <a:r>
                <a:rPr lang="en-US" altLang="en-US" sz="2400" dirty="0" smtClean="0"/>
                <a:t>and longer-term events, e.g. assigning value to DMR epochs and modifying existing knowledge architectures to accommodate new information, require a deeper understanding of both cognitive and limbic processes, which are inherently computational in nature.  For now, we hope that SLT will inspire better educational tools that are more engaging and fun for students of all ages.   </a:t>
              </a:r>
              <a:r>
                <a:rPr lang="en-US" altLang="en-US" sz="2100" b="1" dirty="0" smtClean="0"/>
                <a:t>coming </a:t>
              </a:r>
              <a:r>
                <a:rPr lang="en-US" altLang="en-US" sz="2100" b="1" dirty="0"/>
                <a:t>soon</a:t>
              </a:r>
              <a:r>
                <a:rPr lang="en-US" altLang="en-US" sz="2100" dirty="0"/>
                <a:t>: </a:t>
              </a:r>
              <a:r>
                <a:rPr lang="en-US" altLang="en-US" sz="2100" i="1" dirty="0"/>
                <a:t>Synthetic Neuroscience Institute: </a:t>
              </a:r>
              <a:r>
                <a:rPr lang="en-US" altLang="en-US" sz="2100" dirty="0" smtClean="0"/>
                <a:t>d.omalley@neu.edu</a:t>
              </a:r>
              <a:endParaRPr lang="en-US" altLang="en-US" sz="2100" dirty="0"/>
            </a:p>
          </p:txBody>
        </p:sp>
      </p:grpSp>
      <p:grpSp>
        <p:nvGrpSpPr>
          <p:cNvPr id="20" name="Group 19"/>
          <p:cNvGrpSpPr/>
          <p:nvPr/>
        </p:nvGrpSpPr>
        <p:grpSpPr>
          <a:xfrm>
            <a:off x="632254" y="30121505"/>
            <a:ext cx="3527236" cy="2264245"/>
            <a:chOff x="454774" y="29556057"/>
            <a:chExt cx="3527236" cy="2264245"/>
          </a:xfrm>
        </p:grpSpPr>
        <p:pic>
          <p:nvPicPr>
            <p:cNvPr id="2086" name="Picture 445" descr="http://images.fanpop.com/images/image_uploads/The-Knights-Who-Say-Ni-monty-python-and-the-holy-grail-591175_1008_566.jpg"/>
            <p:cNvPicPr>
              <a:picLocks noChangeAspect="1" noChangeArrowheads="1"/>
            </p:cNvPicPr>
            <p:nvPr/>
          </p:nvPicPr>
          <p:blipFill>
            <a:blip r:embed="rId9">
              <a:extLst>
                <a:ext uri="{28A0092B-C50C-407E-A947-70E740481C1C}">
                  <a14:useLocalDpi xmlns:a14="http://schemas.microsoft.com/office/drawing/2010/main" val="0"/>
                </a:ext>
              </a:extLst>
            </a:blip>
            <a:srcRect l="12964" t="6110" b="4242"/>
            <a:stretch>
              <a:fillRect/>
            </a:stretch>
          </p:blipFill>
          <p:spPr bwMode="auto">
            <a:xfrm>
              <a:off x="454774" y="29559440"/>
              <a:ext cx="3527236" cy="226086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87" name="TextBox 3"/>
            <p:cNvSpPr txBox="1">
              <a:spLocks noChangeArrowheads="1"/>
            </p:cNvSpPr>
            <p:nvPr/>
          </p:nvSpPr>
          <p:spPr bwMode="auto">
            <a:xfrm>
              <a:off x="500768" y="29556057"/>
              <a:ext cx="1112250" cy="63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Arial" charset="0"/>
                </a:defRPr>
              </a:lvl1pPr>
              <a:lvl2pPr marL="742950" indent="-285750" eaLnBrk="0" hangingPunct="0">
                <a:defRPr sz="1600">
                  <a:solidFill>
                    <a:schemeClr val="tx1"/>
                  </a:solidFill>
                  <a:latin typeface="Times New Roman" pitchFamily="18" charset="0"/>
                  <a:cs typeface="Arial" charset="0"/>
                </a:defRPr>
              </a:lvl2pPr>
              <a:lvl3pPr marL="1143000" indent="-228600" eaLnBrk="0" hangingPunct="0">
                <a:defRPr sz="1600">
                  <a:solidFill>
                    <a:schemeClr val="tx1"/>
                  </a:solidFill>
                  <a:latin typeface="Times New Roman" pitchFamily="18" charset="0"/>
                  <a:cs typeface="Arial" charset="0"/>
                </a:defRPr>
              </a:lvl3pPr>
              <a:lvl4pPr marL="1600200" indent="-228600" eaLnBrk="0" hangingPunct="0">
                <a:defRPr sz="1600">
                  <a:solidFill>
                    <a:schemeClr val="tx1"/>
                  </a:solidFill>
                  <a:latin typeface="Times New Roman" pitchFamily="18" charset="0"/>
                  <a:cs typeface="Arial" charset="0"/>
                </a:defRPr>
              </a:lvl4pPr>
              <a:lvl5pPr marL="2057400" indent="-228600" eaLnBrk="0" hangingPunct="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lgn="ctr" eaLnBrk="1" hangingPunct="1"/>
              <a:r>
                <a:rPr lang="en-US" altLang="en-US" sz="1800" b="1" dirty="0">
                  <a:solidFill>
                    <a:schemeClr val="bg1"/>
                  </a:solidFill>
                </a:rPr>
                <a:t>We WANT</a:t>
              </a:r>
            </a:p>
            <a:p>
              <a:pPr algn="ctr" eaLnBrk="1" hangingPunct="1"/>
              <a:r>
                <a:rPr lang="en-US" altLang="en-US" sz="1800" b="1" dirty="0">
                  <a:solidFill>
                    <a:schemeClr val="bg1"/>
                  </a:solidFill>
                </a:rPr>
                <a:t>a PATH</a:t>
              </a:r>
              <a:r>
                <a:rPr lang="en-US" altLang="en-US" sz="2000" b="1" dirty="0">
                  <a:solidFill>
                    <a:schemeClr val="bg1"/>
                  </a:solidFill>
                </a:rPr>
                <a:t>!</a:t>
              </a:r>
            </a:p>
          </p:txBody>
        </p:sp>
      </p:grpSp>
      <p:grpSp>
        <p:nvGrpSpPr>
          <p:cNvPr id="4" name="Group 3"/>
          <p:cNvGrpSpPr/>
          <p:nvPr/>
        </p:nvGrpSpPr>
        <p:grpSpPr>
          <a:xfrm>
            <a:off x="34661475" y="20715288"/>
            <a:ext cx="8637588" cy="5302250"/>
            <a:chOff x="34661475" y="20715288"/>
            <a:chExt cx="8637588" cy="5302250"/>
          </a:xfrm>
        </p:grpSpPr>
        <p:grpSp>
          <p:nvGrpSpPr>
            <p:cNvPr id="2073" name="Group 7"/>
            <p:cNvGrpSpPr>
              <a:grpSpLocks/>
            </p:cNvGrpSpPr>
            <p:nvPr/>
          </p:nvGrpSpPr>
          <p:grpSpPr bwMode="auto">
            <a:xfrm>
              <a:off x="34661475" y="20715288"/>
              <a:ext cx="8637588" cy="5302250"/>
              <a:chOff x="32637165" y="21372372"/>
              <a:chExt cx="10551963" cy="5302390"/>
            </a:xfrm>
          </p:grpSpPr>
          <p:pic>
            <p:nvPicPr>
              <p:cNvPr id="2110" name="Picture 30"/>
              <p:cNvPicPr>
                <a:picLocks noChangeAspect="1" noChangeArrowheads="1"/>
              </p:cNvPicPr>
              <p:nvPr/>
            </p:nvPicPr>
            <p:blipFill>
              <a:blip r:embed="rId10">
                <a:extLst>
                  <a:ext uri="{28A0092B-C50C-407E-A947-70E740481C1C}">
                    <a14:useLocalDpi xmlns:a14="http://schemas.microsoft.com/office/drawing/2010/main" val="0"/>
                  </a:ext>
                </a:extLst>
              </a:blip>
              <a:srcRect l="3125" t="19269" r="13152" b="22533"/>
              <a:stretch>
                <a:fillRect/>
              </a:stretch>
            </p:blipFill>
            <p:spPr bwMode="auto">
              <a:xfrm>
                <a:off x="32637165" y="21372372"/>
                <a:ext cx="10551963" cy="5302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1" name="Text Box 53"/>
              <p:cNvSpPr txBox="1">
                <a:spLocks noChangeArrowheads="1"/>
              </p:cNvSpPr>
              <p:nvPr/>
            </p:nvSpPr>
            <p:spPr bwMode="auto">
              <a:xfrm>
                <a:off x="34084732" y="21584402"/>
                <a:ext cx="8460032" cy="523220"/>
              </a:xfrm>
              <a:prstGeom prst="rect">
                <a:avLst/>
              </a:prstGeom>
              <a:solidFill>
                <a:srgbClr val="CCD2FC"/>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016500" eaLnBrk="0" hangingPunct="0">
                  <a:spcBef>
                    <a:spcPct val="20000"/>
                  </a:spcBef>
                  <a:buChar char="•"/>
                  <a:defRPr sz="16200">
                    <a:solidFill>
                      <a:schemeClr val="tx1"/>
                    </a:solidFill>
                    <a:latin typeface="Times New Roman" pitchFamily="18" charset="0"/>
                  </a:defRPr>
                </a:lvl1pPr>
                <a:lvl2pPr marL="4075113" indent="-1566863" defTabSz="5016500" eaLnBrk="0" hangingPunct="0">
                  <a:spcBef>
                    <a:spcPct val="20000"/>
                  </a:spcBef>
                  <a:buChar char="–"/>
                  <a:defRPr sz="14100">
                    <a:solidFill>
                      <a:schemeClr val="tx1"/>
                    </a:solidFill>
                    <a:latin typeface="Times New Roman" pitchFamily="18" charset="0"/>
                  </a:defRPr>
                </a:lvl2pPr>
                <a:lvl3pPr marL="6270625" indent="-1254125" defTabSz="5016500" eaLnBrk="0" hangingPunct="0">
                  <a:spcBef>
                    <a:spcPct val="20000"/>
                  </a:spcBef>
                  <a:buChar char="•"/>
                  <a:defRPr sz="12000">
                    <a:solidFill>
                      <a:schemeClr val="tx1"/>
                    </a:solidFill>
                    <a:latin typeface="Times New Roman" pitchFamily="18" charset="0"/>
                  </a:defRPr>
                </a:lvl3pPr>
                <a:lvl4pPr marL="8778875" indent="-1254125" defTabSz="5016500" eaLnBrk="0" hangingPunct="0">
                  <a:spcBef>
                    <a:spcPct val="20000"/>
                  </a:spcBef>
                  <a:buChar char="–"/>
                  <a:defRPr sz="10400">
                    <a:solidFill>
                      <a:schemeClr val="tx1"/>
                    </a:solidFill>
                    <a:latin typeface="Times New Roman" pitchFamily="18" charset="0"/>
                  </a:defRPr>
                </a:lvl4pPr>
                <a:lvl5pPr marL="11285538" indent="-1252538" defTabSz="5016500" eaLnBrk="0" hangingPunct="0">
                  <a:spcBef>
                    <a:spcPct val="20000"/>
                  </a:spcBef>
                  <a:buChar char="»"/>
                  <a:defRPr sz="10400">
                    <a:solidFill>
                      <a:schemeClr val="tx1"/>
                    </a:solidFill>
                    <a:latin typeface="Times New Roman" pitchFamily="18" charset="0"/>
                  </a:defRPr>
                </a:lvl5pPr>
                <a:lvl6pPr marL="11742738" indent="-1252538" defTabSz="5016500" eaLnBrk="0" fontAlgn="base" hangingPunct="0">
                  <a:spcBef>
                    <a:spcPct val="20000"/>
                  </a:spcBef>
                  <a:spcAft>
                    <a:spcPct val="0"/>
                  </a:spcAft>
                  <a:buChar char="»"/>
                  <a:defRPr sz="10400">
                    <a:solidFill>
                      <a:schemeClr val="tx1"/>
                    </a:solidFill>
                    <a:latin typeface="Times New Roman" pitchFamily="18" charset="0"/>
                  </a:defRPr>
                </a:lvl6pPr>
                <a:lvl7pPr marL="12199938" indent="-1252538" defTabSz="5016500" eaLnBrk="0" fontAlgn="base" hangingPunct="0">
                  <a:spcBef>
                    <a:spcPct val="20000"/>
                  </a:spcBef>
                  <a:spcAft>
                    <a:spcPct val="0"/>
                  </a:spcAft>
                  <a:buChar char="»"/>
                  <a:defRPr sz="10400">
                    <a:solidFill>
                      <a:schemeClr val="tx1"/>
                    </a:solidFill>
                    <a:latin typeface="Times New Roman" pitchFamily="18" charset="0"/>
                  </a:defRPr>
                </a:lvl7pPr>
                <a:lvl8pPr marL="12657138" indent="-1252538" defTabSz="5016500" eaLnBrk="0" fontAlgn="base" hangingPunct="0">
                  <a:spcBef>
                    <a:spcPct val="20000"/>
                  </a:spcBef>
                  <a:spcAft>
                    <a:spcPct val="0"/>
                  </a:spcAft>
                  <a:buChar char="»"/>
                  <a:defRPr sz="10400">
                    <a:solidFill>
                      <a:schemeClr val="tx1"/>
                    </a:solidFill>
                    <a:latin typeface="Times New Roman" pitchFamily="18" charset="0"/>
                  </a:defRPr>
                </a:lvl8pPr>
                <a:lvl9pPr marL="13114338" indent="-1252538" defTabSz="5016500" eaLnBrk="0" fontAlgn="base" hangingPunct="0">
                  <a:spcBef>
                    <a:spcPct val="20000"/>
                  </a:spcBef>
                  <a:spcAft>
                    <a:spcPct val="0"/>
                  </a:spcAft>
                  <a:buChar char="»"/>
                  <a:defRPr sz="10400">
                    <a:solidFill>
                      <a:schemeClr val="tx1"/>
                    </a:solidFill>
                    <a:latin typeface="Times New Roman" pitchFamily="18" charset="0"/>
                  </a:defRPr>
                </a:lvl9pPr>
              </a:lstStyle>
              <a:p>
                <a:pPr eaLnBrk="1" hangingPunct="1">
                  <a:spcBef>
                    <a:spcPct val="0"/>
                  </a:spcBef>
                  <a:buFontTx/>
                  <a:buNone/>
                </a:pPr>
                <a:r>
                  <a:rPr lang="en-US" altLang="en-US" sz="2800" b="1"/>
                  <a:t>DMR Items, Frequency of Item Occurrence</a:t>
                </a:r>
              </a:p>
            </p:txBody>
          </p:sp>
        </p:grpSp>
        <p:sp>
          <p:nvSpPr>
            <p:cNvPr id="443" name="TextBox 442"/>
            <p:cNvSpPr txBox="1"/>
            <p:nvPr/>
          </p:nvSpPr>
          <p:spPr>
            <a:xfrm>
              <a:off x="39624465" y="21697940"/>
              <a:ext cx="3533981" cy="757130"/>
            </a:xfrm>
            <a:prstGeom prst="rect">
              <a:avLst/>
            </a:prstGeom>
            <a:noFill/>
          </p:spPr>
          <p:txBody>
            <a:bodyPr wrap="none" rtlCol="0">
              <a:spAutoFit/>
            </a:bodyPr>
            <a:lstStyle/>
            <a:p>
              <a:pPr>
                <a:lnSpc>
                  <a:spcPct val="90000"/>
                </a:lnSpc>
              </a:pPr>
              <a:r>
                <a:rPr lang="en-US" sz="2400" b="1" dirty="0" smtClean="0">
                  <a:solidFill>
                    <a:schemeClr val="accent6">
                      <a:lumMod val="50000"/>
                    </a:schemeClr>
                  </a:solidFill>
                </a:rPr>
                <a:t>Ganz and O’Malley, 2012</a:t>
              </a:r>
            </a:p>
            <a:p>
              <a:pPr>
                <a:lnSpc>
                  <a:spcPct val="90000"/>
                </a:lnSpc>
              </a:pPr>
              <a:r>
                <a:rPr lang="en-US" b="1" dirty="0" smtClean="0">
                  <a:solidFill>
                    <a:schemeClr val="accent6">
                      <a:lumMod val="50000"/>
                    </a:schemeClr>
                  </a:solidFill>
                </a:rPr>
                <a:t>     @</a:t>
              </a:r>
              <a:r>
                <a:rPr lang="en-US" sz="2400" b="1" dirty="0" smtClean="0">
                  <a:solidFill>
                    <a:schemeClr val="accent6">
                      <a:lumMod val="50000"/>
                    </a:schemeClr>
                  </a:solidFill>
                </a:rPr>
                <a:t> </a:t>
              </a:r>
              <a:r>
                <a:rPr lang="en-US" sz="2000" b="1" dirty="0" smtClean="0">
                  <a:solidFill>
                    <a:schemeClr val="accent6">
                      <a:lumMod val="50000"/>
                    </a:schemeClr>
                  </a:solidFill>
                </a:rPr>
                <a:t>www.zfhindbrain.com</a:t>
              </a:r>
              <a:endParaRPr lang="en-US" sz="2000" b="1" dirty="0">
                <a:solidFill>
                  <a:schemeClr val="accent6">
                    <a:lumMod val="50000"/>
                  </a:schemeClr>
                </a:solidFill>
              </a:endParaRPr>
            </a:p>
          </p:txBody>
        </p:sp>
      </p:grpSp>
      <p:grpSp>
        <p:nvGrpSpPr>
          <p:cNvPr id="8" name="Group 7"/>
          <p:cNvGrpSpPr/>
          <p:nvPr/>
        </p:nvGrpSpPr>
        <p:grpSpPr>
          <a:xfrm>
            <a:off x="35107829" y="10416267"/>
            <a:ext cx="7326046" cy="6278370"/>
            <a:chOff x="35107829" y="10285639"/>
            <a:chExt cx="7326046" cy="6278370"/>
          </a:xfrm>
        </p:grpSpPr>
        <p:sp>
          <p:nvSpPr>
            <p:cNvPr id="14" name="Rectangle 13"/>
            <p:cNvSpPr/>
            <p:nvPr/>
          </p:nvSpPr>
          <p:spPr bwMode="auto">
            <a:xfrm>
              <a:off x="35107829" y="10285639"/>
              <a:ext cx="7326046" cy="6278370"/>
            </a:xfrm>
            <a:prstGeom prst="rect">
              <a:avLst/>
            </a:prstGeom>
            <a:gradFill flip="none" rotWithShape="1">
              <a:gsLst>
                <a:gs pos="0">
                  <a:schemeClr val="bg2">
                    <a:lumMod val="40000"/>
                    <a:lumOff val="60000"/>
                  </a:schemeClr>
                </a:gs>
                <a:gs pos="50000">
                  <a:schemeClr val="accent2">
                    <a:lumMod val="60000"/>
                    <a:lumOff val="40000"/>
                  </a:schemeClr>
                </a:gs>
                <a:gs pos="100000">
                  <a:schemeClr val="accent6">
                    <a:lumMod val="50000"/>
                  </a:schemeClr>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3" name="Group 2"/>
            <p:cNvGrpSpPr/>
            <p:nvPr/>
          </p:nvGrpSpPr>
          <p:grpSpPr>
            <a:xfrm>
              <a:off x="35379929" y="10285639"/>
              <a:ext cx="6657975" cy="6278370"/>
              <a:chOff x="35379929" y="10285639"/>
              <a:chExt cx="6657975" cy="6278370"/>
            </a:xfrm>
          </p:grpSpPr>
          <p:sp>
            <p:nvSpPr>
              <p:cNvPr id="2461" name="Right Arrow 460"/>
              <p:cNvSpPr>
                <a:spLocks noChangeArrowheads="1"/>
              </p:cNvSpPr>
              <p:nvPr/>
            </p:nvSpPr>
            <p:spPr bwMode="auto">
              <a:xfrm rot="16200000">
                <a:off x="38154975" y="13475779"/>
                <a:ext cx="369068" cy="1377214"/>
              </a:xfrm>
              <a:prstGeom prst="rightArrow">
                <a:avLst>
                  <a:gd name="adj1" fmla="val 50000"/>
                  <a:gd name="adj2" fmla="val 50000"/>
                </a:avLst>
              </a:prstGeom>
              <a:solidFill>
                <a:srgbClr val="17FFF9"/>
              </a:solidFill>
              <a:ln w="25400" algn="ctr">
                <a:solidFill>
                  <a:srgbClr val="385D8A"/>
                </a:solidFill>
                <a:miter lim="800000"/>
                <a:headEnd/>
                <a:tailEnd/>
              </a:ln>
            </p:spPr>
            <p:txBody>
              <a:bodyPr vert="eaVert"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528" name="Rectangle 461"/>
              <p:cNvSpPr/>
              <p:nvPr/>
            </p:nvSpPr>
            <p:spPr bwMode="auto">
              <a:xfrm>
                <a:off x="36893655" y="13075724"/>
                <a:ext cx="2441661" cy="644545"/>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US" sz="2200" b="1">
                    <a:solidFill>
                      <a:srgbClr val="FFFFFF"/>
                    </a:solidFill>
                    <a:latin typeface="+mn-lt"/>
                    <a:cs typeface="+mn-cs"/>
                  </a:rPr>
                  <a:t>CGM / FILTER</a:t>
                </a:r>
              </a:p>
            </p:txBody>
          </p:sp>
          <p:sp>
            <p:nvSpPr>
              <p:cNvPr id="2463" name="Right Arrow 462"/>
              <p:cNvSpPr>
                <a:spLocks noChangeArrowheads="1"/>
              </p:cNvSpPr>
              <p:nvPr/>
            </p:nvSpPr>
            <p:spPr bwMode="auto">
              <a:xfrm>
                <a:off x="39426900" y="10285639"/>
                <a:ext cx="501119" cy="1011847"/>
              </a:xfrm>
              <a:prstGeom prst="rightArrow">
                <a:avLst>
                  <a:gd name="adj1" fmla="val 50000"/>
                  <a:gd name="adj2" fmla="val 50000"/>
                </a:avLst>
              </a:prstGeom>
              <a:solidFill>
                <a:srgbClr val="17FFF9"/>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530" name="Rectangle 463"/>
              <p:cNvSpPr/>
              <p:nvPr/>
            </p:nvSpPr>
            <p:spPr bwMode="auto">
              <a:xfrm>
                <a:off x="35803288" y="10456929"/>
                <a:ext cx="3271100" cy="736370"/>
              </a:xfrm>
              <a:prstGeom prst="rect">
                <a:avLst/>
              </a:prstGeom>
              <a:solidFill>
                <a:srgbClr val="C0504D"/>
              </a:solidFill>
              <a:ln w="25400" cap="flat" cmpd="sng" algn="ctr">
                <a:solidFill>
                  <a:srgbClr val="4F81BD">
                    <a:shade val="50000"/>
                  </a:srgbClr>
                </a:solidFill>
                <a:prstDash val="solid"/>
              </a:ln>
              <a:effectLst/>
            </p:spPr>
            <p:txBody>
              <a:bodyPr anchor="ctr"/>
              <a:lstStyle/>
              <a:p>
                <a:pPr algn="ctr">
                  <a:defRPr/>
                </a:pPr>
                <a:r>
                  <a:rPr lang="en-US" sz="2400" b="1" i="1" dirty="0">
                    <a:solidFill>
                      <a:srgbClr val="FFFFFF"/>
                    </a:solidFill>
                    <a:latin typeface="+mn-lt"/>
                    <a:cs typeface="+mn-cs"/>
                  </a:rPr>
                  <a:t>STREAM  OF</a:t>
                </a:r>
              </a:p>
              <a:p>
                <a:pPr algn="ctr">
                  <a:defRPr/>
                </a:pPr>
                <a:r>
                  <a:rPr lang="en-US" sz="2400" b="1" i="1" dirty="0">
                    <a:solidFill>
                      <a:srgbClr val="FFFFFF"/>
                    </a:solidFill>
                    <a:latin typeface="+mn-lt"/>
                    <a:cs typeface="+mn-cs"/>
                  </a:rPr>
                  <a:t>CONSCIOUSNESS</a:t>
                </a:r>
              </a:p>
            </p:txBody>
          </p:sp>
          <p:sp>
            <p:nvSpPr>
              <p:cNvPr id="2465" name="Rectangle 464"/>
              <p:cNvSpPr>
                <a:spLocks noChangeArrowheads="1"/>
              </p:cNvSpPr>
              <p:nvPr/>
            </p:nvSpPr>
            <p:spPr bwMode="auto">
              <a:xfrm>
                <a:off x="36256024" y="14599675"/>
                <a:ext cx="2004477" cy="732839"/>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66" name="Rectangle 465"/>
              <p:cNvSpPr>
                <a:spLocks noChangeArrowheads="1"/>
              </p:cNvSpPr>
              <p:nvPr/>
            </p:nvSpPr>
            <p:spPr bwMode="auto">
              <a:xfrm>
                <a:off x="36050392" y="14756838"/>
                <a:ext cx="2004477" cy="732839"/>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67" name="Rectangle 466"/>
              <p:cNvSpPr>
                <a:spLocks noChangeArrowheads="1"/>
              </p:cNvSpPr>
              <p:nvPr/>
            </p:nvSpPr>
            <p:spPr bwMode="auto">
              <a:xfrm>
                <a:off x="35881048" y="14914001"/>
                <a:ext cx="2001021" cy="732839"/>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68" name="Rectangle 467"/>
              <p:cNvSpPr>
                <a:spLocks noChangeArrowheads="1"/>
              </p:cNvSpPr>
              <p:nvPr/>
            </p:nvSpPr>
            <p:spPr bwMode="auto">
              <a:xfrm>
                <a:off x="35630489" y="15097652"/>
                <a:ext cx="2001021" cy="738136"/>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535" name="Rectangle 468"/>
              <p:cNvSpPr/>
              <p:nvPr/>
            </p:nvSpPr>
            <p:spPr bwMode="auto">
              <a:xfrm>
                <a:off x="35379929" y="15283069"/>
                <a:ext cx="2004477" cy="736370"/>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US" sz="2200" b="1">
                    <a:solidFill>
                      <a:srgbClr val="FFFFFF"/>
                    </a:solidFill>
                    <a:latin typeface="+mn-lt"/>
                    <a:cs typeface="+mn-cs"/>
                  </a:rPr>
                  <a:t>SENSORY INPUTS</a:t>
                </a:r>
              </a:p>
            </p:txBody>
          </p:sp>
          <p:sp>
            <p:nvSpPr>
              <p:cNvPr id="2470" name="Rectangle 469"/>
              <p:cNvSpPr>
                <a:spLocks noChangeArrowheads="1"/>
              </p:cNvSpPr>
              <p:nvPr/>
            </p:nvSpPr>
            <p:spPr bwMode="auto">
              <a:xfrm>
                <a:off x="38761620" y="14599675"/>
                <a:ext cx="2255037" cy="732839"/>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71" name="Rectangle 470"/>
              <p:cNvSpPr>
                <a:spLocks noChangeArrowheads="1"/>
              </p:cNvSpPr>
              <p:nvPr/>
            </p:nvSpPr>
            <p:spPr bwMode="auto">
              <a:xfrm>
                <a:off x="39012180" y="14730350"/>
                <a:ext cx="2255037" cy="736370"/>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72" name="Rectangle 471"/>
              <p:cNvSpPr>
                <a:spLocks noChangeArrowheads="1"/>
              </p:cNvSpPr>
              <p:nvPr/>
            </p:nvSpPr>
            <p:spPr bwMode="auto">
              <a:xfrm>
                <a:off x="39262740" y="14966977"/>
                <a:ext cx="2255037" cy="736370"/>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2473" name="Rectangle 472"/>
              <p:cNvSpPr>
                <a:spLocks noChangeArrowheads="1"/>
              </p:cNvSpPr>
              <p:nvPr/>
            </p:nvSpPr>
            <p:spPr bwMode="auto">
              <a:xfrm>
                <a:off x="39513299" y="15150628"/>
                <a:ext cx="2255037" cy="732839"/>
              </a:xfrm>
              <a:prstGeom prst="rect">
                <a:avLst/>
              </a:prstGeom>
              <a:solidFill>
                <a:srgbClr val="4F81BD"/>
              </a:solidFill>
              <a:ln w="25400" algn="ctr">
                <a:solidFill>
                  <a:srgbClr val="385D8A"/>
                </a:solidFill>
                <a:miter lim="800000"/>
                <a:headEnd/>
                <a:tailEnd/>
              </a:ln>
            </p:spPr>
            <p:txBody>
              <a:bodyPr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540" name="Rectangle 473"/>
              <p:cNvSpPr/>
              <p:nvPr/>
            </p:nvSpPr>
            <p:spPr bwMode="auto">
              <a:xfrm>
                <a:off x="39763859" y="15348407"/>
                <a:ext cx="2255037" cy="736370"/>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US" sz="2200" b="1">
                    <a:solidFill>
                      <a:srgbClr val="FFFFFF"/>
                    </a:solidFill>
                    <a:latin typeface="+mn-lt"/>
                    <a:cs typeface="+mn-cs"/>
                  </a:rPr>
                  <a:t>neocortical SIGNALS</a:t>
                </a:r>
              </a:p>
            </p:txBody>
          </p:sp>
          <p:sp>
            <p:nvSpPr>
              <p:cNvPr id="541" name="Rectangle 474"/>
              <p:cNvSpPr/>
              <p:nvPr/>
            </p:nvSpPr>
            <p:spPr bwMode="auto">
              <a:xfrm>
                <a:off x="36831447" y="12028559"/>
                <a:ext cx="2586813" cy="736370"/>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US" sz="2200" b="1" dirty="0">
                    <a:solidFill>
                      <a:srgbClr val="FFFFFF"/>
                    </a:solidFill>
                    <a:latin typeface="+mn-lt"/>
                    <a:cs typeface="+mn-cs"/>
                  </a:rPr>
                  <a:t>INTEGRATED</a:t>
                </a:r>
              </a:p>
              <a:p>
                <a:pPr algn="ctr">
                  <a:defRPr/>
                </a:pPr>
                <a:r>
                  <a:rPr lang="en-US" sz="2200" b="1" dirty="0">
                    <a:solidFill>
                      <a:srgbClr val="FFFFFF"/>
                    </a:solidFill>
                    <a:latin typeface="+mn-lt"/>
                    <a:cs typeface="+mn-cs"/>
                  </a:rPr>
                  <a:t>PERCEPT</a:t>
                </a:r>
              </a:p>
            </p:txBody>
          </p:sp>
          <p:sp>
            <p:nvSpPr>
              <p:cNvPr id="2476" name="Right Arrow 475"/>
              <p:cNvSpPr>
                <a:spLocks noChangeArrowheads="1"/>
              </p:cNvSpPr>
              <p:nvPr/>
            </p:nvSpPr>
            <p:spPr bwMode="auto">
              <a:xfrm rot="16200000">
                <a:off x="38007730" y="10894068"/>
                <a:ext cx="367302" cy="1377214"/>
              </a:xfrm>
              <a:prstGeom prst="rightArrow">
                <a:avLst>
                  <a:gd name="adj1" fmla="val 50000"/>
                  <a:gd name="adj2" fmla="val 50000"/>
                </a:avLst>
              </a:prstGeom>
              <a:solidFill>
                <a:srgbClr val="17FFF9"/>
              </a:solidFill>
              <a:ln w="25400" algn="ctr">
                <a:solidFill>
                  <a:srgbClr val="385D8A"/>
                </a:solidFill>
                <a:miter lim="800000"/>
                <a:headEnd/>
                <a:tailEnd/>
              </a:ln>
            </p:spPr>
            <p:txBody>
              <a:bodyPr vert="eaVert" anchor="ct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endParaRPr lang="en-US" altLang="en-US" sz="2200">
                  <a:solidFill>
                    <a:srgbClr val="FFFFFF"/>
                  </a:solidFill>
                </a:endParaRPr>
              </a:p>
            </p:txBody>
          </p:sp>
          <p:sp>
            <p:nvSpPr>
              <p:cNvPr id="543" name="Rectangle 476"/>
              <p:cNvSpPr/>
              <p:nvPr/>
            </p:nvSpPr>
            <p:spPr bwMode="auto">
              <a:xfrm>
                <a:off x="40290898" y="10465758"/>
                <a:ext cx="1747006" cy="736370"/>
              </a:xfrm>
              <a:prstGeom prst="rect">
                <a:avLst/>
              </a:prstGeom>
              <a:solidFill>
                <a:srgbClr val="C0504D"/>
              </a:solidFill>
              <a:ln w="25400" cap="flat" cmpd="sng" algn="ctr">
                <a:solidFill>
                  <a:srgbClr val="4F81BD">
                    <a:shade val="50000"/>
                  </a:srgbClr>
                </a:solidFill>
                <a:prstDash val="solid"/>
              </a:ln>
              <a:effectLst/>
            </p:spPr>
            <p:txBody>
              <a:bodyPr anchor="ctr"/>
              <a:lstStyle/>
              <a:p>
                <a:pPr algn="ctr">
                  <a:defRPr/>
                </a:pPr>
                <a:r>
                  <a:rPr lang="en-US" sz="2800" b="1" dirty="0">
                    <a:solidFill>
                      <a:srgbClr val="FFFFFF"/>
                    </a:solidFill>
                    <a:latin typeface="+mn-lt"/>
                    <a:cs typeface="+mn-cs"/>
                  </a:rPr>
                  <a:t>DMR</a:t>
                </a:r>
              </a:p>
            </p:txBody>
          </p:sp>
          <p:sp>
            <p:nvSpPr>
              <p:cNvPr id="544" name="Text Box 482"/>
              <p:cNvSpPr txBox="1">
                <a:spLocks noChangeArrowheads="1"/>
              </p:cNvSpPr>
              <p:nvPr/>
            </p:nvSpPr>
            <p:spPr bwMode="auto">
              <a:xfrm>
                <a:off x="39820484" y="12468262"/>
                <a:ext cx="2165978" cy="94179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50925">
                  <a:defRPr sz="1600">
                    <a:solidFill>
                      <a:schemeClr val="tx1"/>
                    </a:solidFill>
                    <a:latin typeface="Times New Roman" pitchFamily="18" charset="0"/>
                  </a:defRPr>
                </a:lvl1pPr>
                <a:lvl2pPr defTabSz="1050925">
                  <a:defRPr sz="1600">
                    <a:solidFill>
                      <a:schemeClr val="tx1"/>
                    </a:solidFill>
                    <a:latin typeface="Times New Roman" pitchFamily="18" charset="0"/>
                  </a:defRPr>
                </a:lvl2pPr>
                <a:lvl3pPr defTabSz="1050925">
                  <a:defRPr sz="1600">
                    <a:solidFill>
                      <a:schemeClr val="tx1"/>
                    </a:solidFill>
                    <a:latin typeface="Times New Roman" pitchFamily="18" charset="0"/>
                  </a:defRPr>
                </a:lvl3pPr>
                <a:lvl4pPr defTabSz="1050925">
                  <a:defRPr sz="1600">
                    <a:solidFill>
                      <a:schemeClr val="tx1"/>
                    </a:solidFill>
                    <a:latin typeface="Times New Roman" pitchFamily="18" charset="0"/>
                  </a:defRPr>
                </a:lvl4pPr>
                <a:lvl5pPr defTabSz="1050925">
                  <a:defRPr sz="1600">
                    <a:solidFill>
                      <a:schemeClr val="tx1"/>
                    </a:solidFill>
                    <a:latin typeface="Times New Roman" pitchFamily="18" charset="0"/>
                  </a:defRPr>
                </a:lvl5pPr>
                <a:lvl6pPr defTabSz="1050925" eaLnBrk="0" fontAlgn="base" hangingPunct="0">
                  <a:spcBef>
                    <a:spcPct val="0"/>
                  </a:spcBef>
                  <a:spcAft>
                    <a:spcPct val="0"/>
                  </a:spcAft>
                  <a:defRPr sz="1600">
                    <a:solidFill>
                      <a:schemeClr val="tx1"/>
                    </a:solidFill>
                    <a:latin typeface="Times New Roman" pitchFamily="18" charset="0"/>
                  </a:defRPr>
                </a:lvl6pPr>
                <a:lvl7pPr defTabSz="1050925" eaLnBrk="0" fontAlgn="base" hangingPunct="0">
                  <a:spcBef>
                    <a:spcPct val="0"/>
                  </a:spcBef>
                  <a:spcAft>
                    <a:spcPct val="0"/>
                  </a:spcAft>
                  <a:defRPr sz="1600">
                    <a:solidFill>
                      <a:schemeClr val="tx1"/>
                    </a:solidFill>
                    <a:latin typeface="Times New Roman" pitchFamily="18" charset="0"/>
                  </a:defRPr>
                </a:lvl7pPr>
                <a:lvl8pPr defTabSz="1050925" eaLnBrk="0" fontAlgn="base" hangingPunct="0">
                  <a:spcBef>
                    <a:spcPct val="0"/>
                  </a:spcBef>
                  <a:spcAft>
                    <a:spcPct val="0"/>
                  </a:spcAft>
                  <a:defRPr sz="1600">
                    <a:solidFill>
                      <a:schemeClr val="tx1"/>
                    </a:solidFill>
                    <a:latin typeface="Times New Roman" pitchFamily="18" charset="0"/>
                  </a:defRPr>
                </a:lvl8pPr>
                <a:lvl9pPr defTabSz="1050925" eaLnBrk="0" fontAlgn="base" hangingPunct="0">
                  <a:spcBef>
                    <a:spcPct val="0"/>
                  </a:spcBef>
                  <a:spcAft>
                    <a:spcPct val="0"/>
                  </a:spcAft>
                  <a:defRPr sz="1600">
                    <a:solidFill>
                      <a:schemeClr val="tx1"/>
                    </a:solidFill>
                    <a:latin typeface="Times New Roman" pitchFamily="18" charset="0"/>
                  </a:defRPr>
                </a:lvl9pPr>
              </a:lstStyle>
              <a:p>
                <a:pPr algn="ctr" eaLnBrk="0" hangingPunct="0">
                  <a:lnSpc>
                    <a:spcPct val="92000"/>
                  </a:lnSpc>
                  <a:defRPr/>
                </a:pPr>
                <a:r>
                  <a:rPr lang="en-US" sz="2000" b="1" dirty="0" smtClean="0">
                    <a:latin typeface="+mn-lt"/>
                    <a:cs typeface="+mn-cs"/>
                  </a:rPr>
                  <a:t>200 msec </a:t>
                </a:r>
                <a:r>
                  <a:rPr lang="en-US" sz="2000" dirty="0" smtClean="0">
                    <a:latin typeface="+mn-lt"/>
                    <a:cs typeface="+mn-cs"/>
                  </a:rPr>
                  <a:t>to</a:t>
                </a:r>
              </a:p>
              <a:p>
                <a:pPr algn="ctr" eaLnBrk="0" hangingPunct="0">
                  <a:lnSpc>
                    <a:spcPct val="92000"/>
                  </a:lnSpc>
                  <a:defRPr/>
                </a:pPr>
                <a:r>
                  <a:rPr lang="en-US" sz="2000" dirty="0" smtClean="0">
                    <a:latin typeface="+mn-lt"/>
                    <a:cs typeface="+mn-cs"/>
                  </a:rPr>
                  <a:t>consciousness via</a:t>
                </a:r>
              </a:p>
              <a:p>
                <a:pPr algn="ctr" eaLnBrk="0" hangingPunct="0">
                  <a:lnSpc>
                    <a:spcPct val="92000"/>
                  </a:lnSpc>
                  <a:defRPr/>
                </a:pPr>
                <a:r>
                  <a:rPr lang="en-US" sz="2000" dirty="0" smtClean="0">
                    <a:latin typeface="+mn-lt"/>
                    <a:cs typeface="+mn-cs"/>
                  </a:rPr>
                  <a:t>gamma oscillations</a:t>
                </a:r>
              </a:p>
            </p:txBody>
          </p:sp>
          <p:sp>
            <p:nvSpPr>
              <p:cNvPr id="2" name="TextBox 1"/>
              <p:cNvSpPr txBox="1"/>
              <p:nvPr/>
            </p:nvSpPr>
            <p:spPr>
              <a:xfrm>
                <a:off x="35541986" y="16102344"/>
                <a:ext cx="1656223" cy="461665"/>
              </a:xfrm>
              <a:prstGeom prst="rect">
                <a:avLst/>
              </a:prstGeom>
              <a:noFill/>
            </p:spPr>
            <p:txBody>
              <a:bodyPr wrap="none" rtlCol="0">
                <a:spAutoFit/>
              </a:bodyPr>
              <a:lstStyle/>
              <a:p>
                <a:r>
                  <a:rPr lang="en-US" sz="2400" b="1" dirty="0" smtClean="0">
                    <a:solidFill>
                      <a:schemeClr val="accent6">
                        <a:lumMod val="50000"/>
                      </a:schemeClr>
                    </a:solidFill>
                  </a:rPr>
                  <a:t>Bottom-Up</a:t>
                </a:r>
                <a:endParaRPr lang="en-US" sz="2400" b="1" dirty="0">
                  <a:solidFill>
                    <a:schemeClr val="accent6">
                      <a:lumMod val="50000"/>
                    </a:schemeClr>
                  </a:solidFill>
                </a:endParaRPr>
              </a:p>
            </p:txBody>
          </p:sp>
          <p:sp>
            <p:nvSpPr>
              <p:cNvPr id="441" name="TextBox 440"/>
              <p:cNvSpPr txBox="1"/>
              <p:nvPr/>
            </p:nvSpPr>
            <p:spPr>
              <a:xfrm>
                <a:off x="40197845" y="16095296"/>
                <a:ext cx="1560620" cy="461665"/>
              </a:xfrm>
              <a:prstGeom prst="rect">
                <a:avLst/>
              </a:prstGeom>
              <a:noFill/>
            </p:spPr>
            <p:txBody>
              <a:bodyPr wrap="none" rtlCol="0">
                <a:spAutoFit/>
              </a:bodyPr>
              <a:lstStyle/>
              <a:p>
                <a:r>
                  <a:rPr lang="en-US" sz="2400" b="1" dirty="0" smtClean="0">
                    <a:solidFill>
                      <a:schemeClr val="accent6">
                        <a:lumMod val="50000"/>
                      </a:schemeClr>
                    </a:solidFill>
                  </a:rPr>
                  <a:t>Top-Down</a:t>
                </a:r>
                <a:endParaRPr lang="en-US" sz="2400" b="1" dirty="0">
                  <a:solidFill>
                    <a:schemeClr val="accent6">
                      <a:lumMod val="50000"/>
                    </a:schemeClr>
                  </a:solidFill>
                </a:endParaRPr>
              </a:p>
            </p:txBody>
          </p:sp>
        </p:grpSp>
        <p:sp>
          <p:nvSpPr>
            <p:cNvPr id="6" name="TextBox 5"/>
            <p:cNvSpPr txBox="1"/>
            <p:nvPr/>
          </p:nvSpPr>
          <p:spPr>
            <a:xfrm>
              <a:off x="40204178" y="13370231"/>
              <a:ext cx="1418978" cy="683264"/>
            </a:xfrm>
            <a:prstGeom prst="rect">
              <a:avLst/>
            </a:prstGeom>
            <a:noFill/>
            <a:ln>
              <a:solidFill>
                <a:schemeClr val="accent6">
                  <a:lumMod val="75000"/>
                </a:schemeClr>
              </a:solidFill>
            </a:ln>
          </p:spPr>
          <p:txBody>
            <a:bodyPr wrap="none" rtlCol="0">
              <a:spAutoFit/>
            </a:bodyPr>
            <a:lstStyle/>
            <a:p>
              <a:pPr algn="ctr">
                <a:lnSpc>
                  <a:spcPct val="80000"/>
                </a:lnSpc>
              </a:pPr>
              <a:r>
                <a:rPr lang="en-US" dirty="0" smtClean="0"/>
                <a:t>consciousness-</a:t>
              </a:r>
            </a:p>
            <a:p>
              <a:pPr algn="ctr">
                <a:lnSpc>
                  <a:spcPct val="80000"/>
                </a:lnSpc>
              </a:pPr>
              <a:r>
                <a:rPr lang="en-US" dirty="0" smtClean="0"/>
                <a:t>generating</a:t>
              </a:r>
            </a:p>
            <a:p>
              <a:pPr algn="ctr">
                <a:lnSpc>
                  <a:spcPct val="80000"/>
                </a:lnSpc>
              </a:pPr>
              <a:r>
                <a:rPr lang="en-US" dirty="0" smtClean="0"/>
                <a:t>machinery</a:t>
              </a:r>
              <a:endParaRPr lang="en-US" dirty="0"/>
            </a:p>
          </p:txBody>
        </p:sp>
      </p:grpSp>
      <p:sp>
        <p:nvSpPr>
          <p:cNvPr id="2112" name="Rectangle 1259"/>
          <p:cNvSpPr>
            <a:spLocks noChangeArrowheads="1"/>
          </p:cNvSpPr>
          <p:nvPr/>
        </p:nvSpPr>
        <p:spPr bwMode="auto">
          <a:xfrm>
            <a:off x="26283951" y="3989610"/>
            <a:ext cx="8377524" cy="4297140"/>
          </a:xfrm>
          <a:prstGeom prst="rect">
            <a:avLst/>
          </a:prstGeom>
          <a:solidFill>
            <a:srgbClr val="F3F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000" b="1" u="sng" dirty="0">
                <a:solidFill>
                  <a:srgbClr val="000000"/>
                </a:solidFill>
              </a:rPr>
              <a:t>2.  How does NEW knowledge enter our brains?</a:t>
            </a:r>
          </a:p>
          <a:p>
            <a:pPr>
              <a:lnSpc>
                <a:spcPct val="105000"/>
              </a:lnSpc>
              <a:spcBef>
                <a:spcPct val="0"/>
              </a:spcBef>
              <a:buFontTx/>
              <a:buNone/>
            </a:pPr>
            <a:endParaRPr lang="en-US" altLang="en-US" sz="2600" dirty="0">
              <a:solidFill>
                <a:srgbClr val="000000"/>
              </a:solidFill>
            </a:endParaRPr>
          </a:p>
          <a:p>
            <a:pPr>
              <a:lnSpc>
                <a:spcPct val="105000"/>
              </a:lnSpc>
              <a:spcBef>
                <a:spcPct val="0"/>
              </a:spcBef>
              <a:buFontTx/>
              <a:buNone/>
            </a:pPr>
            <a:endParaRPr lang="en-US" altLang="en-US" sz="2600" dirty="0">
              <a:solidFill>
                <a:srgbClr val="000000"/>
              </a:solidFill>
            </a:endParaRPr>
          </a:p>
          <a:p>
            <a:pPr>
              <a:lnSpc>
                <a:spcPct val="105000"/>
              </a:lnSpc>
              <a:spcBef>
                <a:spcPct val="0"/>
              </a:spcBef>
              <a:buFontTx/>
              <a:buNone/>
            </a:pPr>
            <a:endParaRPr lang="en-US" altLang="en-US" sz="2600" dirty="0">
              <a:solidFill>
                <a:srgbClr val="000000"/>
              </a:solidFill>
            </a:endParaRPr>
          </a:p>
          <a:p>
            <a:pPr>
              <a:lnSpc>
                <a:spcPct val="105000"/>
              </a:lnSpc>
              <a:spcBef>
                <a:spcPct val="0"/>
              </a:spcBef>
              <a:buFontTx/>
              <a:buNone/>
            </a:pPr>
            <a:endParaRPr lang="en-US" altLang="en-US" sz="2600" dirty="0">
              <a:solidFill>
                <a:srgbClr val="000000"/>
              </a:solidFill>
            </a:endParaRPr>
          </a:p>
          <a:p>
            <a:pPr>
              <a:lnSpc>
                <a:spcPct val="105000"/>
              </a:lnSpc>
              <a:spcBef>
                <a:spcPct val="0"/>
              </a:spcBef>
              <a:buFontTx/>
              <a:buNone/>
            </a:pPr>
            <a:r>
              <a:rPr lang="en-US" altLang="en-US" sz="2600" dirty="0">
                <a:solidFill>
                  <a:srgbClr val="000000"/>
                </a:solidFill>
              </a:rPr>
              <a:t>- </a:t>
            </a:r>
            <a:r>
              <a:rPr lang="en-US" altLang="en-US" sz="2600" i="1" dirty="0">
                <a:solidFill>
                  <a:srgbClr val="000000"/>
                </a:solidFill>
              </a:rPr>
              <a:t>some</a:t>
            </a:r>
            <a:r>
              <a:rPr lang="en-US" altLang="en-US" sz="2600" dirty="0">
                <a:solidFill>
                  <a:srgbClr val="000000"/>
                </a:solidFill>
              </a:rPr>
              <a:t> </a:t>
            </a:r>
            <a:r>
              <a:rPr lang="en-US" altLang="en-US" sz="2600" dirty="0" smtClean="0">
                <a:solidFill>
                  <a:srgbClr val="000000"/>
                </a:solidFill>
              </a:rPr>
              <a:t>enters via </a:t>
            </a:r>
            <a:r>
              <a:rPr lang="en-US" altLang="en-US" sz="2600" dirty="0">
                <a:solidFill>
                  <a:srgbClr val="000000"/>
                </a:solidFill>
              </a:rPr>
              <a:t>Working Memory in Prefrontal Cortex</a:t>
            </a:r>
          </a:p>
          <a:p>
            <a:pPr>
              <a:lnSpc>
                <a:spcPct val="105000"/>
              </a:lnSpc>
              <a:spcBef>
                <a:spcPct val="0"/>
              </a:spcBef>
              <a:buFontTx/>
              <a:buNone/>
            </a:pPr>
            <a:r>
              <a:rPr lang="en-US" altLang="en-US" sz="2600" dirty="0" smtClean="0">
                <a:solidFill>
                  <a:srgbClr val="000000"/>
                </a:solidFill>
              </a:rPr>
              <a:t>- but </a:t>
            </a:r>
            <a:r>
              <a:rPr lang="en-US" altLang="en-US" sz="2600" i="1" dirty="0">
                <a:solidFill>
                  <a:srgbClr val="000000"/>
                </a:solidFill>
              </a:rPr>
              <a:t>most</a:t>
            </a:r>
            <a:r>
              <a:rPr lang="en-US" altLang="en-US" sz="2600" dirty="0">
                <a:solidFill>
                  <a:srgbClr val="000000"/>
                </a:solidFill>
              </a:rPr>
              <a:t> is Long Term Memory, requires hippocampus</a:t>
            </a:r>
          </a:p>
          <a:p>
            <a:pPr>
              <a:lnSpc>
                <a:spcPct val="105000"/>
              </a:lnSpc>
              <a:spcBef>
                <a:spcPct val="0"/>
              </a:spcBef>
              <a:buFontTx/>
              <a:buNone/>
            </a:pPr>
            <a:r>
              <a:rPr lang="en-US" altLang="en-US" sz="2600" dirty="0" smtClean="0">
                <a:solidFill>
                  <a:srgbClr val="000000"/>
                </a:solidFill>
              </a:rPr>
              <a:t>  </a:t>
            </a:r>
            <a:r>
              <a:rPr lang="en-US" altLang="en-US" sz="2400" dirty="0" smtClean="0">
                <a:solidFill>
                  <a:srgbClr val="000000"/>
                </a:solidFill>
              </a:rPr>
              <a:t>see e.g. LTP, patient HM; but location of EM buffer is </a:t>
            </a:r>
            <a:r>
              <a:rPr lang="en-US" altLang="en-US" sz="2400" dirty="0" smtClean="0">
                <a:solidFill>
                  <a:srgbClr val="000000"/>
                </a:solidFill>
              </a:rPr>
              <a:t>uncertain</a:t>
            </a:r>
            <a:endParaRPr lang="en-US" altLang="en-US" sz="2400" dirty="0" smtClean="0">
              <a:solidFill>
                <a:srgbClr val="000000"/>
              </a:solidFill>
            </a:endParaRPr>
          </a:p>
          <a:p>
            <a:pPr>
              <a:lnSpc>
                <a:spcPct val="105000"/>
              </a:lnSpc>
              <a:spcBef>
                <a:spcPct val="0"/>
              </a:spcBef>
              <a:buFontTx/>
              <a:buNone/>
            </a:pPr>
            <a:r>
              <a:rPr lang="en-US" altLang="en-US" sz="2600" dirty="0" smtClean="0">
                <a:solidFill>
                  <a:srgbClr val="000000"/>
                </a:solidFill>
              </a:rPr>
              <a:t>- </a:t>
            </a:r>
            <a:r>
              <a:rPr lang="en-US" altLang="en-US" sz="2600" dirty="0">
                <a:solidFill>
                  <a:srgbClr val="000000"/>
                </a:solidFill>
              </a:rPr>
              <a:t>all </a:t>
            </a:r>
            <a:r>
              <a:rPr lang="en-US" altLang="en-US" sz="2600" b="1" dirty="0">
                <a:solidFill>
                  <a:srgbClr val="000000"/>
                </a:solidFill>
              </a:rPr>
              <a:t>Declarative Knowledge </a:t>
            </a:r>
            <a:r>
              <a:rPr lang="en-US" altLang="en-US" sz="2600" dirty="0">
                <a:solidFill>
                  <a:srgbClr val="000000"/>
                </a:solidFill>
              </a:rPr>
              <a:t>passes through </a:t>
            </a:r>
            <a:r>
              <a:rPr lang="en-US" altLang="en-US" sz="2600" i="1" dirty="0">
                <a:solidFill>
                  <a:srgbClr val="000000"/>
                </a:solidFill>
              </a:rPr>
              <a:t>Conscious</a:t>
            </a:r>
          </a:p>
          <a:p>
            <a:pPr>
              <a:lnSpc>
                <a:spcPct val="105000"/>
              </a:lnSpc>
              <a:spcBef>
                <a:spcPct val="0"/>
              </a:spcBef>
              <a:buFontTx/>
              <a:buNone/>
            </a:pPr>
            <a:r>
              <a:rPr lang="en-US" altLang="en-US" sz="2600" i="1" dirty="0">
                <a:solidFill>
                  <a:srgbClr val="000000"/>
                </a:solidFill>
              </a:rPr>
              <a:t>  </a:t>
            </a:r>
            <a:r>
              <a:rPr lang="en-US" altLang="en-US" sz="2600" i="1" dirty="0" smtClean="0">
                <a:solidFill>
                  <a:srgbClr val="000000"/>
                </a:solidFill>
              </a:rPr>
              <a:t> Experience</a:t>
            </a:r>
            <a:r>
              <a:rPr lang="en-US" altLang="en-US" sz="2600" dirty="0" smtClean="0">
                <a:solidFill>
                  <a:srgbClr val="000000"/>
                </a:solidFill>
              </a:rPr>
              <a:t> </a:t>
            </a:r>
            <a:r>
              <a:rPr lang="en-US" altLang="en-US" sz="2600" dirty="0">
                <a:solidFill>
                  <a:srgbClr val="000000"/>
                </a:solidFill>
              </a:rPr>
              <a:t>and Daily Memory Records (DMRs)</a:t>
            </a:r>
          </a:p>
        </p:txBody>
      </p:sp>
      <p:pic>
        <p:nvPicPr>
          <p:cNvPr id="2113" name="Picture 452" descr="5"/>
          <p:cNvPicPr>
            <a:picLocks noChangeAspect="1" noChangeArrowheads="1"/>
          </p:cNvPicPr>
          <p:nvPr/>
        </p:nvPicPr>
        <p:blipFill>
          <a:blip r:embed="rId11">
            <a:lum bright="-12000" contrast="30000"/>
            <a:extLst>
              <a:ext uri="{28A0092B-C50C-407E-A947-70E740481C1C}">
                <a14:useLocalDpi xmlns:a14="http://schemas.microsoft.com/office/drawing/2010/main" val="0"/>
              </a:ext>
            </a:extLst>
          </a:blip>
          <a:srcRect l="10721" t="14357" r="11003" b="24049"/>
          <a:stretch>
            <a:fillRect/>
          </a:stretch>
        </p:blipFill>
        <p:spPr bwMode="auto">
          <a:xfrm>
            <a:off x="26940394" y="4696551"/>
            <a:ext cx="3482798" cy="14071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14" name="Text Box 9"/>
          <p:cNvSpPr txBox="1">
            <a:spLocks noChangeArrowheads="1"/>
          </p:cNvSpPr>
          <p:nvPr/>
        </p:nvSpPr>
        <p:spPr bwMode="auto">
          <a:xfrm>
            <a:off x="30985212" y="5073961"/>
            <a:ext cx="2521844"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16200">
                <a:solidFill>
                  <a:schemeClr val="tx1"/>
                </a:solidFill>
                <a:latin typeface="Times New Roman" pitchFamily="18" charset="0"/>
              </a:defRPr>
            </a:lvl1pPr>
            <a:lvl2pPr marL="3749675" indent="-1438275" eaLnBrk="0" hangingPunct="0">
              <a:spcBef>
                <a:spcPct val="20000"/>
              </a:spcBef>
              <a:buChar char="–"/>
              <a:defRPr sz="14100">
                <a:solidFill>
                  <a:schemeClr val="tx1"/>
                </a:solidFill>
                <a:latin typeface="Times New Roman" pitchFamily="18" charset="0"/>
              </a:defRPr>
            </a:lvl2pPr>
            <a:lvl3pPr marL="5765800" indent="-1154113" eaLnBrk="0" hangingPunct="0">
              <a:spcBef>
                <a:spcPct val="20000"/>
              </a:spcBef>
              <a:buChar char="•"/>
              <a:defRPr sz="12000">
                <a:solidFill>
                  <a:schemeClr val="tx1"/>
                </a:solidFill>
                <a:latin typeface="Times New Roman" pitchFamily="18" charset="0"/>
              </a:defRPr>
            </a:lvl3pPr>
            <a:lvl4pPr marL="8077200" indent="-1154113" eaLnBrk="0" hangingPunct="0">
              <a:spcBef>
                <a:spcPct val="20000"/>
              </a:spcBef>
              <a:buChar char="–"/>
              <a:defRPr sz="10400">
                <a:solidFill>
                  <a:schemeClr val="tx1"/>
                </a:solidFill>
                <a:latin typeface="Times New Roman" pitchFamily="18" charset="0"/>
              </a:defRPr>
            </a:lvl4pPr>
            <a:lvl5pPr marL="10388600" indent="-1163638" eaLnBrk="0" hangingPunct="0">
              <a:spcBef>
                <a:spcPct val="20000"/>
              </a:spcBef>
              <a:buChar char="»"/>
              <a:defRPr sz="10400">
                <a:solidFill>
                  <a:schemeClr val="tx1"/>
                </a:solidFill>
                <a:latin typeface="Times New Roman" pitchFamily="18" charset="0"/>
              </a:defRPr>
            </a:lvl5pPr>
            <a:lvl6pPr marL="10845800" indent="-1163638" eaLnBrk="0" fontAlgn="base" hangingPunct="0">
              <a:spcBef>
                <a:spcPct val="20000"/>
              </a:spcBef>
              <a:spcAft>
                <a:spcPct val="0"/>
              </a:spcAft>
              <a:buChar char="»"/>
              <a:defRPr sz="10400">
                <a:solidFill>
                  <a:schemeClr val="tx1"/>
                </a:solidFill>
                <a:latin typeface="Times New Roman" pitchFamily="18" charset="0"/>
              </a:defRPr>
            </a:lvl6pPr>
            <a:lvl7pPr marL="11303000" indent="-1163638" eaLnBrk="0" fontAlgn="base" hangingPunct="0">
              <a:spcBef>
                <a:spcPct val="20000"/>
              </a:spcBef>
              <a:spcAft>
                <a:spcPct val="0"/>
              </a:spcAft>
              <a:buChar char="»"/>
              <a:defRPr sz="10400">
                <a:solidFill>
                  <a:schemeClr val="tx1"/>
                </a:solidFill>
                <a:latin typeface="Times New Roman" pitchFamily="18" charset="0"/>
              </a:defRPr>
            </a:lvl7pPr>
            <a:lvl8pPr marL="11760200" indent="-1163638" eaLnBrk="0" fontAlgn="base" hangingPunct="0">
              <a:spcBef>
                <a:spcPct val="20000"/>
              </a:spcBef>
              <a:spcAft>
                <a:spcPct val="0"/>
              </a:spcAft>
              <a:buChar char="»"/>
              <a:defRPr sz="10400">
                <a:solidFill>
                  <a:schemeClr val="tx1"/>
                </a:solidFill>
                <a:latin typeface="Times New Roman" pitchFamily="18" charset="0"/>
              </a:defRPr>
            </a:lvl8pPr>
            <a:lvl9pPr marL="12217400" indent="-1163638" eaLnBrk="0" fontAlgn="base" hangingPunct="0">
              <a:spcBef>
                <a:spcPct val="20000"/>
              </a:spcBef>
              <a:spcAft>
                <a:spcPct val="0"/>
              </a:spcAft>
              <a:buChar char="»"/>
              <a:defRPr sz="10400">
                <a:solidFill>
                  <a:schemeClr val="tx1"/>
                </a:solidFill>
                <a:latin typeface="Times New Roman" pitchFamily="18" charset="0"/>
              </a:defRPr>
            </a:lvl9pPr>
          </a:lstStyle>
          <a:p>
            <a:pPr eaLnBrk="1" hangingPunct="1">
              <a:spcBef>
                <a:spcPct val="0"/>
              </a:spcBef>
              <a:buFontTx/>
              <a:buNone/>
            </a:pPr>
            <a:r>
              <a:rPr lang="en-US" altLang="en-US" sz="1600" b="1" dirty="0" smtClean="0">
                <a:latin typeface="Arial" charset="0"/>
              </a:rPr>
              <a:t>     Rat </a:t>
            </a:r>
            <a:r>
              <a:rPr lang="en-US" altLang="en-US" sz="1600" b="1" dirty="0">
                <a:latin typeface="Arial" charset="0"/>
              </a:rPr>
              <a:t>Hippocampus</a:t>
            </a:r>
          </a:p>
          <a:p>
            <a:pPr eaLnBrk="1" hangingPunct="1">
              <a:spcBef>
                <a:spcPct val="0"/>
              </a:spcBef>
              <a:buFontTx/>
              <a:buNone/>
            </a:pPr>
            <a:r>
              <a:rPr lang="en-US" altLang="en-US" sz="1600" b="1" dirty="0">
                <a:latin typeface="Arial" charset="0"/>
              </a:rPr>
              <a:t>Santiago Ramon y Cajal</a:t>
            </a:r>
          </a:p>
        </p:txBody>
      </p:sp>
      <p:sp>
        <p:nvSpPr>
          <p:cNvPr id="15" name="TextBox 14"/>
          <p:cNvSpPr txBox="1"/>
          <p:nvPr/>
        </p:nvSpPr>
        <p:spPr>
          <a:xfrm>
            <a:off x="36061162" y="16710403"/>
            <a:ext cx="6247223" cy="338554"/>
          </a:xfrm>
          <a:prstGeom prst="rect">
            <a:avLst/>
          </a:prstGeom>
          <a:noFill/>
        </p:spPr>
        <p:txBody>
          <a:bodyPr wrap="none" rtlCol="0">
            <a:spAutoFit/>
          </a:bodyPr>
          <a:lstStyle/>
          <a:p>
            <a:r>
              <a:rPr lang="en-US" dirty="0" smtClean="0"/>
              <a:t>see </a:t>
            </a:r>
            <a:r>
              <a:rPr lang="en-US" i="1" dirty="0" smtClean="0"/>
              <a:t>On Intelligence </a:t>
            </a:r>
            <a:r>
              <a:rPr lang="en-US" dirty="0" smtClean="0"/>
              <a:t>(Hawkins) </a:t>
            </a:r>
            <a:r>
              <a:rPr lang="en-US" dirty="0" smtClean="0"/>
              <a:t> and  </a:t>
            </a:r>
            <a:r>
              <a:rPr lang="en-US" dirty="0" smtClean="0"/>
              <a:t>Baars &amp; Franklin (2003, 2005, 2007)</a:t>
            </a:r>
            <a:endParaRPr lang="en-US" dirty="0"/>
          </a:p>
        </p:txBody>
      </p:sp>
      <p:sp>
        <p:nvSpPr>
          <p:cNvPr id="460" name="TextBox 459"/>
          <p:cNvSpPr txBox="1"/>
          <p:nvPr/>
        </p:nvSpPr>
        <p:spPr bwMode="auto">
          <a:xfrm>
            <a:off x="9548836" y="9095103"/>
            <a:ext cx="4558514" cy="354013"/>
          </a:xfrm>
          <a:prstGeom prst="rect">
            <a:avLst/>
          </a:prstGeom>
          <a:solidFill>
            <a:srgbClr val="DDDDDD"/>
          </a:solidFill>
          <a:ln>
            <a:solidFill>
              <a:srgbClr val="000066"/>
            </a:solidFill>
          </a:ln>
        </p:spPr>
        <p:txBody>
          <a:bodyPr wrap="square">
            <a:spAutoFit/>
          </a:bodyPr>
          <a:lstStyle/>
          <a:p>
            <a:pPr>
              <a:defRPr/>
            </a:pPr>
            <a:r>
              <a:rPr lang="en-US" sz="1700" b="1" dirty="0" smtClean="0">
                <a:solidFill>
                  <a:schemeClr val="accent6">
                    <a:lumMod val="50000"/>
                  </a:schemeClr>
                </a:solidFill>
              </a:rPr>
              <a:t>MEDscience </a:t>
            </a:r>
            <a:r>
              <a:rPr lang="en-US" sz="1700" b="1" dirty="0">
                <a:solidFill>
                  <a:schemeClr val="accent6">
                    <a:lumMod val="50000"/>
                  </a:schemeClr>
                </a:solidFill>
              </a:rPr>
              <a:t>cases are </a:t>
            </a:r>
            <a:r>
              <a:rPr lang="en-US" sz="1700" i="1" dirty="0">
                <a:solidFill>
                  <a:schemeClr val="accent6">
                    <a:lumMod val="50000"/>
                  </a:schemeClr>
                </a:solidFill>
              </a:rPr>
              <a:t>Active</a:t>
            </a:r>
            <a:r>
              <a:rPr lang="en-US" sz="1700" b="1" dirty="0">
                <a:solidFill>
                  <a:schemeClr val="accent6">
                    <a:lumMod val="50000"/>
                  </a:schemeClr>
                </a:solidFill>
              </a:rPr>
              <a:t> and </a:t>
            </a:r>
            <a:r>
              <a:rPr lang="en-US" sz="1700" i="1" dirty="0" smtClean="0">
                <a:solidFill>
                  <a:schemeClr val="accent6">
                    <a:lumMod val="50000"/>
                  </a:schemeClr>
                </a:solidFill>
              </a:rPr>
              <a:t>Multi-Sensory</a:t>
            </a:r>
            <a:endParaRPr lang="en-US" sz="1700" b="1" dirty="0">
              <a:solidFill>
                <a:schemeClr val="accent6">
                  <a:lumMod val="50000"/>
                </a:schemeClr>
              </a:solidFill>
            </a:endParaRPr>
          </a:p>
        </p:txBody>
      </p:sp>
      <p:grpSp>
        <p:nvGrpSpPr>
          <p:cNvPr id="19" name="Group 18"/>
          <p:cNvGrpSpPr/>
          <p:nvPr/>
        </p:nvGrpSpPr>
        <p:grpSpPr>
          <a:xfrm>
            <a:off x="2338695" y="9094428"/>
            <a:ext cx="6723967" cy="355727"/>
            <a:chOff x="2402303" y="9120981"/>
            <a:chExt cx="6723967" cy="355727"/>
          </a:xfrm>
        </p:grpSpPr>
        <p:sp>
          <p:nvSpPr>
            <p:cNvPr id="461" name="TextBox 460"/>
            <p:cNvSpPr txBox="1"/>
            <p:nvPr/>
          </p:nvSpPr>
          <p:spPr bwMode="auto">
            <a:xfrm>
              <a:off x="2423711" y="9120981"/>
              <a:ext cx="6592404" cy="353943"/>
            </a:xfrm>
            <a:prstGeom prst="rect">
              <a:avLst/>
            </a:prstGeom>
            <a:solidFill>
              <a:srgbClr val="DDDDDD"/>
            </a:solidFill>
            <a:ln>
              <a:solidFill>
                <a:srgbClr val="000066"/>
              </a:solidFill>
            </a:ln>
          </p:spPr>
          <p:txBody>
            <a:bodyPr wrap="square">
              <a:spAutoFit/>
            </a:bodyPr>
            <a:lstStyle/>
            <a:p>
              <a:pPr>
                <a:defRPr/>
              </a:pPr>
              <a:r>
                <a:rPr lang="en-US" sz="1700" b="1" dirty="0" smtClean="0">
                  <a:solidFill>
                    <a:schemeClr val="accent6">
                      <a:lumMod val="50000"/>
                    </a:schemeClr>
                  </a:solidFill>
                </a:rPr>
                <a:t> </a:t>
              </a:r>
              <a:endParaRPr lang="en-US" sz="1700" b="1" dirty="0">
                <a:solidFill>
                  <a:schemeClr val="accent6">
                    <a:lumMod val="50000"/>
                  </a:schemeClr>
                </a:solidFill>
              </a:endParaRPr>
            </a:p>
          </p:txBody>
        </p:sp>
        <p:sp>
          <p:nvSpPr>
            <p:cNvPr id="9" name="TextBox 8"/>
            <p:cNvSpPr txBox="1"/>
            <p:nvPr/>
          </p:nvSpPr>
          <p:spPr bwMode="auto">
            <a:xfrm>
              <a:off x="2402303" y="9122765"/>
              <a:ext cx="6723967" cy="353943"/>
            </a:xfrm>
            <a:prstGeom prst="rect">
              <a:avLst/>
            </a:prstGeom>
            <a:noFill/>
            <a:ln>
              <a:noFill/>
            </a:ln>
          </p:spPr>
          <p:txBody>
            <a:bodyPr wrap="square">
              <a:spAutoFit/>
            </a:bodyPr>
            <a:lstStyle/>
            <a:p>
              <a:pPr>
                <a:defRPr/>
              </a:pPr>
              <a:r>
                <a:rPr lang="en-US" sz="1700" b="1" dirty="0">
                  <a:solidFill>
                    <a:schemeClr val="accent6">
                      <a:lumMod val="50000"/>
                    </a:schemeClr>
                  </a:solidFill>
                </a:rPr>
                <a:t>Digital Maze Games use </a:t>
              </a:r>
              <a:r>
                <a:rPr lang="en-US" sz="1700" i="1" dirty="0">
                  <a:solidFill>
                    <a:schemeClr val="accent6">
                      <a:lumMod val="50000"/>
                    </a:schemeClr>
                  </a:solidFill>
                </a:rPr>
                <a:t>Intrinsic Motivation </a:t>
              </a:r>
              <a:r>
                <a:rPr lang="en-US" sz="1700" b="1" dirty="0">
                  <a:solidFill>
                    <a:schemeClr val="accent6">
                      <a:lumMod val="50000"/>
                    </a:schemeClr>
                  </a:solidFill>
                </a:rPr>
                <a:t>to boost synaptic </a:t>
              </a:r>
              <a:r>
                <a:rPr lang="en-US" sz="1700" b="1" dirty="0" smtClean="0">
                  <a:solidFill>
                    <a:schemeClr val="accent6">
                      <a:lumMod val="50000"/>
                    </a:schemeClr>
                  </a:solidFill>
                </a:rPr>
                <a:t>learning</a:t>
              </a:r>
              <a:endParaRPr lang="en-US" sz="1700" b="1" dirty="0">
                <a:solidFill>
                  <a:schemeClr val="accent6">
                    <a:lumMod val="50000"/>
                  </a:schemeClr>
                </a:solidFill>
              </a:endParaRPr>
            </a:p>
          </p:txBody>
        </p:sp>
      </p:grpSp>
      <p:grpSp>
        <p:nvGrpSpPr>
          <p:cNvPr id="21" name="Group 20"/>
          <p:cNvGrpSpPr/>
          <p:nvPr/>
        </p:nvGrpSpPr>
        <p:grpSpPr>
          <a:xfrm>
            <a:off x="26282858" y="30258250"/>
            <a:ext cx="6631637" cy="1564531"/>
            <a:chOff x="26282858" y="30258250"/>
            <a:chExt cx="6631637" cy="1564531"/>
          </a:xfrm>
        </p:grpSpPr>
        <p:sp>
          <p:nvSpPr>
            <p:cNvPr id="5" name="TextBox 4"/>
            <p:cNvSpPr txBox="1"/>
            <p:nvPr/>
          </p:nvSpPr>
          <p:spPr>
            <a:xfrm>
              <a:off x="26383540" y="30258250"/>
              <a:ext cx="6530955" cy="1564531"/>
            </a:xfrm>
            <a:prstGeom prst="rect">
              <a:avLst/>
            </a:prstGeom>
            <a:noFill/>
          </p:spPr>
          <p:txBody>
            <a:bodyPr wrap="none" rtlCol="0">
              <a:spAutoFit/>
            </a:bodyPr>
            <a:lstStyle/>
            <a:p>
              <a:pPr>
                <a:spcAft>
                  <a:spcPts val="200"/>
                </a:spcAft>
              </a:pPr>
              <a:r>
                <a:rPr lang="en-US" sz="1800" dirty="0" smtClean="0"/>
                <a:t>From </a:t>
              </a:r>
              <a:r>
                <a:rPr lang="en-US" sz="1800" i="1" dirty="0" smtClean="0"/>
                <a:t>Stream of Consciousness </a:t>
              </a:r>
              <a:r>
                <a:rPr lang="en-US" sz="1800" dirty="0" smtClean="0"/>
                <a:t>(SoC) we </a:t>
              </a:r>
              <a:r>
                <a:rPr lang="en-US" sz="1800" b="1" dirty="0" smtClean="0"/>
                <a:t>RECORD</a:t>
              </a:r>
              <a:r>
                <a:rPr lang="en-US" sz="1800" dirty="0" smtClean="0"/>
                <a:t> into DMRs</a:t>
              </a:r>
            </a:p>
            <a:p>
              <a:pPr>
                <a:spcAft>
                  <a:spcPts val="200"/>
                </a:spcAft>
              </a:pPr>
              <a:r>
                <a:rPr lang="en-US" sz="1800" dirty="0" smtClean="0"/>
                <a:t>Excerpts of DMRs are </a:t>
              </a:r>
              <a:r>
                <a:rPr lang="en-US" sz="1800" b="1" dirty="0" smtClean="0"/>
                <a:t>SAVED</a:t>
              </a:r>
              <a:r>
                <a:rPr lang="en-US" sz="1800" dirty="0" smtClean="0"/>
                <a:t> into Long Term Memory (LTMs)</a:t>
              </a:r>
            </a:p>
            <a:p>
              <a:pPr>
                <a:spcAft>
                  <a:spcPts val="200"/>
                </a:spcAft>
              </a:pPr>
              <a:r>
                <a:rPr lang="en-US" sz="1800" dirty="0" smtClean="0"/>
                <a:t>Rats store contextual LTMs that require an intact hippocampus</a:t>
              </a:r>
            </a:p>
            <a:p>
              <a:pPr>
                <a:spcAft>
                  <a:spcPts val="200"/>
                </a:spcAft>
              </a:pPr>
              <a:r>
                <a:rPr lang="en-US" sz="1800" dirty="0" smtClean="0"/>
                <a:t>Do rats have DMRs? Just ask one! </a:t>
              </a:r>
              <a:r>
                <a:rPr lang="en-US" dirty="0" smtClean="0"/>
                <a:t>or see Eichenbaum and Fortin, 2003</a:t>
              </a:r>
            </a:p>
            <a:p>
              <a:pPr>
                <a:spcAft>
                  <a:spcPts val="200"/>
                </a:spcAft>
              </a:pPr>
              <a:r>
                <a:rPr lang="en-US" sz="1700" dirty="0" smtClean="0"/>
                <a:t>Most learning/memory is </a:t>
              </a:r>
              <a:r>
                <a:rPr lang="en-US" sz="1700" b="1" dirty="0" smtClean="0"/>
                <a:t>Hebbian</a:t>
              </a:r>
              <a:r>
                <a:rPr lang="en-US" sz="1700" dirty="0" smtClean="0"/>
                <a:t>, but this requires coincident firing</a:t>
              </a:r>
              <a:endParaRPr lang="en-US" sz="1700" dirty="0"/>
            </a:p>
          </p:txBody>
        </p:sp>
        <p:sp>
          <p:nvSpPr>
            <p:cNvPr id="17" name="Oval 16"/>
            <p:cNvSpPr/>
            <p:nvPr/>
          </p:nvSpPr>
          <p:spPr bwMode="auto">
            <a:xfrm>
              <a:off x="26282858" y="30396080"/>
              <a:ext cx="114512" cy="109338"/>
            </a:xfrm>
            <a:prstGeom prst="ellipse">
              <a:avLst/>
            </a:prstGeom>
            <a:solidFill>
              <a:srgbClr val="99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62" name="Oval 461"/>
            <p:cNvSpPr/>
            <p:nvPr/>
          </p:nvSpPr>
          <p:spPr bwMode="auto">
            <a:xfrm>
              <a:off x="26282858" y="30692707"/>
              <a:ext cx="114512" cy="109338"/>
            </a:xfrm>
            <a:prstGeom prst="ellipse">
              <a:avLst/>
            </a:prstGeom>
            <a:solidFill>
              <a:srgbClr val="99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63" name="Oval 462"/>
            <p:cNvSpPr/>
            <p:nvPr/>
          </p:nvSpPr>
          <p:spPr bwMode="auto">
            <a:xfrm>
              <a:off x="26282858" y="30986630"/>
              <a:ext cx="114512" cy="109338"/>
            </a:xfrm>
            <a:prstGeom prst="ellipse">
              <a:avLst/>
            </a:prstGeom>
            <a:solidFill>
              <a:srgbClr val="99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64" name="Oval 463"/>
            <p:cNvSpPr/>
            <p:nvPr/>
          </p:nvSpPr>
          <p:spPr bwMode="auto">
            <a:xfrm>
              <a:off x="26282858" y="31284138"/>
              <a:ext cx="114512" cy="109338"/>
            </a:xfrm>
            <a:prstGeom prst="ellipse">
              <a:avLst/>
            </a:prstGeom>
            <a:solidFill>
              <a:srgbClr val="99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grpSp>
        <p:nvGrpSpPr>
          <p:cNvPr id="12" name="Group 11"/>
          <p:cNvGrpSpPr/>
          <p:nvPr/>
        </p:nvGrpSpPr>
        <p:grpSpPr>
          <a:xfrm>
            <a:off x="15627928" y="485400"/>
            <a:ext cx="9524600" cy="4145197"/>
            <a:chOff x="15651678" y="390400"/>
            <a:chExt cx="9524600" cy="4145197"/>
          </a:xfrm>
        </p:grpSpPr>
        <p:sp>
          <p:nvSpPr>
            <p:cNvPr id="10" name="Rectangle 9"/>
            <p:cNvSpPr/>
            <p:nvPr/>
          </p:nvSpPr>
          <p:spPr bwMode="auto">
            <a:xfrm>
              <a:off x="15651678" y="390400"/>
              <a:ext cx="9524600" cy="4145197"/>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2069" name="Group 3"/>
            <p:cNvGrpSpPr>
              <a:grpSpLocks/>
            </p:cNvGrpSpPr>
            <p:nvPr/>
          </p:nvGrpSpPr>
          <p:grpSpPr bwMode="auto">
            <a:xfrm>
              <a:off x="15954344" y="672597"/>
              <a:ext cx="8988425" cy="3297963"/>
              <a:chOff x="14586744" y="2697931"/>
              <a:chExt cx="7109031" cy="2626753"/>
            </a:xfrm>
          </p:grpSpPr>
          <p:grpSp>
            <p:nvGrpSpPr>
              <p:cNvPr id="2115" name="Group 1"/>
              <p:cNvGrpSpPr>
                <a:grpSpLocks/>
              </p:cNvGrpSpPr>
              <p:nvPr/>
            </p:nvGrpSpPr>
            <p:grpSpPr bwMode="auto">
              <a:xfrm>
                <a:off x="14586744" y="2697931"/>
                <a:ext cx="7109031" cy="2626753"/>
                <a:chOff x="14586744" y="2697931"/>
                <a:chExt cx="7109031" cy="2626753"/>
              </a:xfrm>
            </p:grpSpPr>
            <p:sp>
              <p:nvSpPr>
                <p:cNvPr id="2117" name="Rectangle 1259"/>
                <p:cNvSpPr>
                  <a:spLocks noChangeArrowheads="1"/>
                </p:cNvSpPr>
                <p:nvPr/>
              </p:nvSpPr>
              <p:spPr bwMode="auto">
                <a:xfrm>
                  <a:off x="14586744" y="2697931"/>
                  <a:ext cx="7076282" cy="2626753"/>
                </a:xfrm>
                <a:prstGeom prst="rect">
                  <a:avLst/>
                </a:prstGeom>
                <a:solidFill>
                  <a:srgbClr val="F3FAFF"/>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8204" tIns="84100" rIns="168204" bIns="84100"/>
                <a:lstStyle>
                  <a:lvl1pPr defTabSz="1684338" eaLnBrk="0" hangingPunct="0">
                    <a:spcBef>
                      <a:spcPct val="20000"/>
                    </a:spcBef>
                    <a:buChar char="•"/>
                    <a:defRPr sz="16200">
                      <a:solidFill>
                        <a:schemeClr val="tx1"/>
                      </a:solidFill>
                      <a:latin typeface="Times New Roman" pitchFamily="18" charset="0"/>
                    </a:defRPr>
                  </a:lvl1pPr>
                  <a:lvl2pPr marL="742950" indent="-285750" defTabSz="1684338" eaLnBrk="0" hangingPunct="0">
                    <a:spcBef>
                      <a:spcPct val="20000"/>
                    </a:spcBef>
                    <a:buChar char="–"/>
                    <a:defRPr sz="14100">
                      <a:solidFill>
                        <a:schemeClr val="tx1"/>
                      </a:solidFill>
                      <a:latin typeface="Times New Roman" pitchFamily="18" charset="0"/>
                    </a:defRPr>
                  </a:lvl2pPr>
                  <a:lvl3pPr marL="1143000" indent="-228600" defTabSz="1684338" eaLnBrk="0" hangingPunct="0">
                    <a:spcBef>
                      <a:spcPct val="20000"/>
                    </a:spcBef>
                    <a:buChar char="•"/>
                    <a:defRPr sz="12000">
                      <a:solidFill>
                        <a:schemeClr val="tx1"/>
                      </a:solidFill>
                      <a:latin typeface="Times New Roman" pitchFamily="18" charset="0"/>
                    </a:defRPr>
                  </a:lvl3pPr>
                  <a:lvl4pPr marL="1600200" indent="-228600" defTabSz="1684338" eaLnBrk="0" hangingPunct="0">
                    <a:spcBef>
                      <a:spcPct val="20000"/>
                    </a:spcBef>
                    <a:buChar char="–"/>
                    <a:defRPr sz="10400">
                      <a:solidFill>
                        <a:schemeClr val="tx1"/>
                      </a:solidFill>
                      <a:latin typeface="Times New Roman" pitchFamily="18" charset="0"/>
                    </a:defRPr>
                  </a:lvl4pPr>
                  <a:lvl5pPr marL="2057400" indent="-228600" defTabSz="1684338" eaLnBrk="0" hangingPunct="0">
                    <a:spcBef>
                      <a:spcPct val="20000"/>
                    </a:spcBef>
                    <a:buChar char="»"/>
                    <a:defRPr sz="10400">
                      <a:solidFill>
                        <a:schemeClr val="tx1"/>
                      </a:solidFill>
                      <a:latin typeface="Times New Roman" pitchFamily="18" charset="0"/>
                    </a:defRPr>
                  </a:lvl5pPr>
                  <a:lvl6pPr marL="2514600" indent="-228600" defTabSz="1684338" eaLnBrk="0" fontAlgn="base" hangingPunct="0">
                    <a:spcBef>
                      <a:spcPct val="20000"/>
                    </a:spcBef>
                    <a:spcAft>
                      <a:spcPct val="0"/>
                    </a:spcAft>
                    <a:buChar char="»"/>
                    <a:defRPr sz="10400">
                      <a:solidFill>
                        <a:schemeClr val="tx1"/>
                      </a:solidFill>
                      <a:latin typeface="Times New Roman" pitchFamily="18" charset="0"/>
                    </a:defRPr>
                  </a:lvl6pPr>
                  <a:lvl7pPr marL="2971800" indent="-228600" defTabSz="1684338" eaLnBrk="0" fontAlgn="base" hangingPunct="0">
                    <a:spcBef>
                      <a:spcPct val="20000"/>
                    </a:spcBef>
                    <a:spcAft>
                      <a:spcPct val="0"/>
                    </a:spcAft>
                    <a:buChar char="»"/>
                    <a:defRPr sz="10400">
                      <a:solidFill>
                        <a:schemeClr val="tx1"/>
                      </a:solidFill>
                      <a:latin typeface="Times New Roman" pitchFamily="18" charset="0"/>
                    </a:defRPr>
                  </a:lvl7pPr>
                  <a:lvl8pPr marL="3429000" indent="-228600" defTabSz="1684338" eaLnBrk="0" fontAlgn="base" hangingPunct="0">
                    <a:spcBef>
                      <a:spcPct val="20000"/>
                    </a:spcBef>
                    <a:spcAft>
                      <a:spcPct val="0"/>
                    </a:spcAft>
                    <a:buChar char="»"/>
                    <a:defRPr sz="10400">
                      <a:solidFill>
                        <a:schemeClr val="tx1"/>
                      </a:solidFill>
                      <a:latin typeface="Times New Roman" pitchFamily="18" charset="0"/>
                    </a:defRPr>
                  </a:lvl8pPr>
                  <a:lvl9pPr marL="3886200" indent="-228600" defTabSz="1684338" eaLnBrk="0" fontAlgn="base" hangingPunct="0">
                    <a:spcBef>
                      <a:spcPct val="20000"/>
                    </a:spcBef>
                    <a:spcAft>
                      <a:spcPct val="0"/>
                    </a:spcAft>
                    <a:buChar char="»"/>
                    <a:defRPr sz="10400">
                      <a:solidFill>
                        <a:schemeClr val="tx1"/>
                      </a:solidFill>
                      <a:latin typeface="Times New Roman" pitchFamily="18" charset="0"/>
                    </a:defRPr>
                  </a:lvl9pPr>
                </a:lstStyle>
                <a:p>
                  <a:pPr>
                    <a:lnSpc>
                      <a:spcPct val="105000"/>
                    </a:lnSpc>
                    <a:spcBef>
                      <a:spcPct val="0"/>
                    </a:spcBef>
                    <a:buFontTx/>
                    <a:buNone/>
                  </a:pPr>
                  <a:r>
                    <a:rPr lang="en-US" altLang="en-US" sz="3600" b="1" u="sng" dirty="0">
                      <a:solidFill>
                        <a:srgbClr val="000000"/>
                      </a:solidFill>
                    </a:rPr>
                    <a:t>1.  Why Don’t we Run Out of Neurons?</a:t>
                  </a:r>
                </a:p>
                <a:p>
                  <a:pPr>
                    <a:lnSpc>
                      <a:spcPct val="105000"/>
                    </a:lnSpc>
                    <a:spcBef>
                      <a:spcPct val="0"/>
                    </a:spcBef>
                    <a:buFontTx/>
                    <a:buNone/>
                  </a:pPr>
                  <a:r>
                    <a:rPr lang="en-US" altLang="en-US" sz="3200" dirty="0">
                      <a:solidFill>
                        <a:srgbClr val="000000"/>
                      </a:solidFill>
                    </a:rPr>
                    <a:t>H1: many neurons are currently empty</a:t>
                  </a:r>
                </a:p>
                <a:p>
                  <a:pPr>
                    <a:lnSpc>
                      <a:spcPct val="105000"/>
                    </a:lnSpc>
                    <a:spcBef>
                      <a:spcPct val="0"/>
                    </a:spcBef>
                    <a:buFontTx/>
                    <a:buNone/>
                  </a:pPr>
                  <a:r>
                    <a:rPr lang="en-US" altLang="en-US" sz="3200" dirty="0">
                      <a:solidFill>
                        <a:srgbClr val="000000"/>
                      </a:solidFill>
                    </a:rPr>
                    <a:t>H2: neurogenesis</a:t>
                  </a:r>
                  <a:r>
                    <a:rPr lang="en-US" altLang="en-US" sz="1400" dirty="0">
                      <a:solidFill>
                        <a:srgbClr val="000000"/>
                      </a:solidFill>
                    </a:rPr>
                    <a:t> </a:t>
                  </a:r>
                  <a:r>
                    <a:rPr lang="en-US" altLang="en-US" sz="2800" dirty="0" smtClean="0">
                      <a:solidFill>
                        <a:srgbClr val="000000"/>
                      </a:solidFill>
                    </a:rPr>
                    <a:t>(</a:t>
                  </a:r>
                  <a:r>
                    <a:rPr lang="en-US" altLang="en-US" sz="2800" dirty="0" smtClean="0">
                      <a:solidFill>
                        <a:srgbClr val="000000"/>
                      </a:solidFill>
                    </a:rPr>
                    <a:t>unlikely, </a:t>
                  </a:r>
                  <a:r>
                    <a:rPr lang="en-US" altLang="en-US" sz="2800" dirty="0" smtClean="0">
                      <a:solidFill>
                        <a:srgbClr val="000000"/>
                      </a:solidFill>
                    </a:rPr>
                    <a:t>too </a:t>
                  </a:r>
                  <a:r>
                    <a:rPr lang="en-US" altLang="en-US" sz="2800" dirty="0">
                      <a:solidFill>
                        <a:srgbClr val="000000"/>
                      </a:solidFill>
                    </a:rPr>
                    <a:t>few in number)</a:t>
                  </a:r>
                </a:p>
                <a:p>
                  <a:pPr>
                    <a:lnSpc>
                      <a:spcPct val="105000"/>
                    </a:lnSpc>
                    <a:spcBef>
                      <a:spcPct val="0"/>
                    </a:spcBef>
                    <a:buFontTx/>
                    <a:buNone/>
                  </a:pPr>
                  <a:r>
                    <a:rPr lang="en-US" altLang="en-US" sz="3200" dirty="0">
                      <a:solidFill>
                        <a:srgbClr val="000000"/>
                      </a:solidFill>
                    </a:rPr>
                    <a:t>H3: massive layering / sparse coding</a:t>
                  </a:r>
                </a:p>
                <a:p>
                  <a:pPr>
                    <a:lnSpc>
                      <a:spcPct val="105000"/>
                    </a:lnSpc>
                    <a:spcBef>
                      <a:spcPct val="0"/>
                    </a:spcBef>
                    <a:buFontTx/>
                    <a:buNone/>
                  </a:pPr>
                  <a:r>
                    <a:rPr lang="en-US" altLang="en-US" sz="3200" dirty="0">
                      <a:solidFill>
                        <a:srgbClr val="000000"/>
                      </a:solidFill>
                    </a:rPr>
                    <a:t>H4: regular reorganization (as happens</a:t>
                  </a:r>
                </a:p>
                <a:p>
                  <a:pPr>
                    <a:lnSpc>
                      <a:spcPct val="105000"/>
                    </a:lnSpc>
                    <a:spcBef>
                      <a:spcPct val="0"/>
                    </a:spcBef>
                    <a:buFontTx/>
                    <a:buNone/>
                  </a:pPr>
                  <a:r>
                    <a:rPr lang="en-US" altLang="en-US" sz="3200" dirty="0">
                      <a:solidFill>
                        <a:srgbClr val="000000"/>
                      </a:solidFill>
                    </a:rPr>
                    <a:t>       with rat “place fields” e.g. at right)</a:t>
                  </a:r>
                </a:p>
              </p:txBody>
            </p:sp>
            <p:pic>
              <p:nvPicPr>
                <p:cNvPr id="2118" name="Picture 444" descr="http://upload.wikimedia.org/wikipedia/en/5/5e/Place_Cell_Spiking_Activity_Exampl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68656" y="3276860"/>
                  <a:ext cx="1427119" cy="183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6" name="TextBox 2"/>
              <p:cNvSpPr txBox="1">
                <a:spLocks noChangeArrowheads="1"/>
              </p:cNvSpPr>
              <p:nvPr/>
            </p:nvSpPr>
            <p:spPr bwMode="auto">
              <a:xfrm>
                <a:off x="20298299" y="4456370"/>
                <a:ext cx="13019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6200">
                    <a:solidFill>
                      <a:schemeClr val="tx1"/>
                    </a:solidFill>
                    <a:latin typeface="Times New Roman" pitchFamily="18" charset="0"/>
                  </a:defRPr>
                </a:lvl1pPr>
                <a:lvl2pPr marL="742950" indent="-285750" eaLnBrk="0" hangingPunct="0">
                  <a:spcBef>
                    <a:spcPct val="20000"/>
                  </a:spcBef>
                  <a:buChar char="–"/>
                  <a:defRPr sz="14100">
                    <a:solidFill>
                      <a:schemeClr val="tx1"/>
                    </a:solidFill>
                    <a:latin typeface="Times New Roman" pitchFamily="18" charset="0"/>
                  </a:defRPr>
                </a:lvl2pPr>
                <a:lvl3pPr marL="1143000" indent="-228600" eaLnBrk="0" hangingPunct="0">
                  <a:spcBef>
                    <a:spcPct val="20000"/>
                  </a:spcBef>
                  <a:buChar char="•"/>
                  <a:defRPr sz="12000">
                    <a:solidFill>
                      <a:schemeClr val="tx1"/>
                    </a:solidFill>
                    <a:latin typeface="Times New Roman" pitchFamily="18" charset="0"/>
                  </a:defRPr>
                </a:lvl3pPr>
                <a:lvl4pPr marL="1600200" indent="-228600" eaLnBrk="0" hangingPunct="0">
                  <a:spcBef>
                    <a:spcPct val="20000"/>
                  </a:spcBef>
                  <a:buChar char="–"/>
                  <a:defRPr sz="10400">
                    <a:solidFill>
                      <a:schemeClr val="tx1"/>
                    </a:solidFill>
                    <a:latin typeface="Times New Roman" pitchFamily="18" charset="0"/>
                  </a:defRPr>
                </a:lvl4pPr>
                <a:lvl5pPr marL="2057400" indent="-228600" eaLnBrk="0" hangingPunct="0">
                  <a:spcBef>
                    <a:spcPct val="20000"/>
                  </a:spcBef>
                  <a:buChar char="»"/>
                  <a:defRPr sz="10400">
                    <a:solidFill>
                      <a:schemeClr val="tx1"/>
                    </a:solidFill>
                    <a:latin typeface="Times New Roman" pitchFamily="18" charset="0"/>
                  </a:defRPr>
                </a:lvl5pPr>
                <a:lvl6pPr marL="2514600" indent="-228600" eaLnBrk="0" fontAlgn="base" hangingPunct="0">
                  <a:spcBef>
                    <a:spcPct val="20000"/>
                  </a:spcBef>
                  <a:spcAft>
                    <a:spcPct val="0"/>
                  </a:spcAft>
                  <a:buChar char="»"/>
                  <a:defRPr sz="10400">
                    <a:solidFill>
                      <a:schemeClr val="tx1"/>
                    </a:solidFill>
                    <a:latin typeface="Times New Roman" pitchFamily="18" charset="0"/>
                  </a:defRPr>
                </a:lvl6pPr>
                <a:lvl7pPr marL="2971800" indent="-228600" eaLnBrk="0" fontAlgn="base" hangingPunct="0">
                  <a:spcBef>
                    <a:spcPct val="20000"/>
                  </a:spcBef>
                  <a:spcAft>
                    <a:spcPct val="0"/>
                  </a:spcAft>
                  <a:buChar char="»"/>
                  <a:defRPr sz="10400">
                    <a:solidFill>
                      <a:schemeClr val="tx1"/>
                    </a:solidFill>
                    <a:latin typeface="Times New Roman" pitchFamily="18" charset="0"/>
                  </a:defRPr>
                </a:lvl7pPr>
                <a:lvl8pPr marL="3429000" indent="-228600" eaLnBrk="0" fontAlgn="base" hangingPunct="0">
                  <a:spcBef>
                    <a:spcPct val="20000"/>
                  </a:spcBef>
                  <a:spcAft>
                    <a:spcPct val="0"/>
                  </a:spcAft>
                  <a:buChar char="»"/>
                  <a:defRPr sz="10400">
                    <a:solidFill>
                      <a:schemeClr val="tx1"/>
                    </a:solidFill>
                    <a:latin typeface="Times New Roman" pitchFamily="18" charset="0"/>
                  </a:defRPr>
                </a:lvl8pPr>
                <a:lvl9pPr marL="3886200" indent="-228600" eaLnBrk="0" fontAlgn="base" hangingPunct="0">
                  <a:spcBef>
                    <a:spcPct val="20000"/>
                  </a:spcBef>
                  <a:spcAft>
                    <a:spcPct val="0"/>
                  </a:spcAft>
                  <a:buChar char="»"/>
                  <a:defRPr sz="10400">
                    <a:solidFill>
                      <a:schemeClr val="tx1"/>
                    </a:solidFill>
                    <a:latin typeface="Times New Roman" pitchFamily="18" charset="0"/>
                  </a:defRPr>
                </a:lvl9pPr>
              </a:lstStyle>
              <a:p>
                <a:pPr algn="ctr" eaLnBrk="1" hangingPunct="1">
                  <a:spcBef>
                    <a:spcPct val="0"/>
                  </a:spcBef>
                  <a:buFontTx/>
                  <a:buNone/>
                </a:pPr>
                <a:r>
                  <a:rPr lang="en-US" altLang="en-US" sz="1200" b="1"/>
                  <a:t>Place Cell </a:t>
                </a:r>
                <a:r>
                  <a:rPr lang="en-US" altLang="en-US" sz="1200"/>
                  <a:t>article</a:t>
                </a:r>
              </a:p>
              <a:p>
                <a:pPr algn="ctr" eaLnBrk="1" hangingPunct="1">
                  <a:spcBef>
                    <a:spcPct val="0"/>
                  </a:spcBef>
                  <a:buFontTx/>
                  <a:buNone/>
                </a:pPr>
                <a:r>
                  <a:rPr lang="en-US" altLang="en-US" sz="1400"/>
                  <a:t>on Wikipedia</a:t>
                </a:r>
              </a:p>
            </p:txBody>
          </p:sp>
        </p:grpSp>
        <p:sp>
          <p:nvSpPr>
            <p:cNvPr id="22" name="TextBox 21"/>
            <p:cNvSpPr txBox="1"/>
            <p:nvPr/>
          </p:nvSpPr>
          <p:spPr>
            <a:xfrm>
              <a:off x="15992090" y="4021217"/>
              <a:ext cx="8794972" cy="400110"/>
            </a:xfrm>
            <a:prstGeom prst="rect">
              <a:avLst/>
            </a:prstGeom>
            <a:noFill/>
          </p:spPr>
          <p:txBody>
            <a:bodyPr wrap="none" rtlCol="0">
              <a:spAutoFit/>
            </a:bodyPr>
            <a:lstStyle/>
            <a:p>
              <a:r>
                <a:rPr lang="en-US" sz="2000" dirty="0" smtClean="0">
                  <a:solidFill>
                    <a:schemeClr val="bg1"/>
                  </a:solidFill>
                </a:rPr>
                <a:t>for </a:t>
              </a:r>
              <a:r>
                <a:rPr lang="en-US" sz="2000" b="1" dirty="0" smtClean="0">
                  <a:solidFill>
                    <a:schemeClr val="bg1"/>
                  </a:solidFill>
                </a:rPr>
                <a:t>Network Capacity Limits </a:t>
              </a:r>
              <a:r>
                <a:rPr lang="en-US" sz="2000" dirty="0" smtClean="0">
                  <a:solidFill>
                    <a:schemeClr val="bg1"/>
                  </a:solidFill>
                </a:rPr>
                <a:t>see T. P. Trappenberg’s </a:t>
              </a:r>
              <a:r>
                <a:rPr lang="en-US" sz="2000" dirty="0" smtClean="0">
                  <a:solidFill>
                    <a:schemeClr val="bg1"/>
                  </a:solidFill>
                </a:rPr>
                <a:t> </a:t>
              </a:r>
              <a:r>
                <a:rPr lang="en-US" sz="2000" i="1" dirty="0" smtClean="0">
                  <a:solidFill>
                    <a:schemeClr val="bg1"/>
                  </a:solidFill>
                </a:rPr>
                <a:t>Computational </a:t>
              </a:r>
              <a:r>
                <a:rPr lang="en-US" sz="2000" i="1" dirty="0" smtClean="0">
                  <a:solidFill>
                    <a:schemeClr val="bg1"/>
                  </a:solidFill>
                </a:rPr>
                <a:t>Neuroscience</a:t>
              </a:r>
              <a:endParaRPr lang="en-US" sz="2000" i="1" dirty="0">
                <a:solidFill>
                  <a:schemeClr val="bg1"/>
                </a:solidFill>
              </a:endParaRPr>
            </a:p>
          </p:txBody>
        </p:sp>
      </p:grpSp>
      <p:sp>
        <p:nvSpPr>
          <p:cNvPr id="467" name="Notched Right Arrow 466"/>
          <p:cNvSpPr/>
          <p:nvPr/>
        </p:nvSpPr>
        <p:spPr bwMode="auto">
          <a:xfrm rot="7825532">
            <a:off x="31161325" y="18654329"/>
            <a:ext cx="4628013" cy="726495"/>
          </a:xfrm>
          <a:prstGeom prst="notched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68" name="Notched Right Arrow 467"/>
          <p:cNvSpPr/>
          <p:nvPr/>
        </p:nvSpPr>
        <p:spPr bwMode="auto">
          <a:xfrm rot="13566210">
            <a:off x="10171890" y="18586795"/>
            <a:ext cx="5646583" cy="915497"/>
          </a:xfrm>
          <a:prstGeom prst="notched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69" name="Notched Right Arrow 468"/>
          <p:cNvSpPr/>
          <p:nvPr/>
        </p:nvSpPr>
        <p:spPr bwMode="auto">
          <a:xfrm rot="18864424">
            <a:off x="9980516" y="11457714"/>
            <a:ext cx="4133001" cy="846023"/>
          </a:xfrm>
          <a:prstGeom prst="notched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38869784" y="1756643"/>
            <a:ext cx="4972781" cy="2521139"/>
            <a:chOff x="38869784" y="1756643"/>
            <a:chExt cx="4972781" cy="2521139"/>
          </a:xfrm>
        </p:grpSpPr>
        <p:pic>
          <p:nvPicPr>
            <p:cNvPr id="473" name="Picture 47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69784" y="1756643"/>
              <a:ext cx="4852015" cy="2304098"/>
            </a:xfrm>
            <a:prstGeom prst="rect">
              <a:avLst/>
            </a:prstGeom>
          </p:spPr>
        </p:pic>
        <p:sp>
          <p:nvSpPr>
            <p:cNvPr id="23" name="Rectangle 22"/>
            <p:cNvSpPr/>
            <p:nvPr/>
          </p:nvSpPr>
          <p:spPr bwMode="auto">
            <a:xfrm>
              <a:off x="38869784" y="3998886"/>
              <a:ext cx="4852015" cy="2507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8877744" y="3939228"/>
              <a:ext cx="4964821" cy="338554"/>
            </a:xfrm>
            <a:prstGeom prst="rect">
              <a:avLst/>
            </a:prstGeom>
            <a:noFill/>
          </p:spPr>
          <p:txBody>
            <a:bodyPr wrap="none" rtlCol="0">
              <a:spAutoFit/>
            </a:bodyPr>
            <a:lstStyle/>
            <a:p>
              <a:r>
                <a:rPr lang="en-US" dirty="0" smtClean="0"/>
                <a:t>Memory Storage via </a:t>
              </a:r>
              <a:r>
                <a:rPr lang="el-GR" dirty="0" smtClean="0"/>
                <a:t>γ</a:t>
              </a:r>
              <a:r>
                <a:rPr lang="en-US" dirty="0" smtClean="0"/>
                <a:t> on </a:t>
              </a:r>
              <a:r>
                <a:rPr lang="el-GR" dirty="0" smtClean="0"/>
                <a:t>θ</a:t>
              </a:r>
              <a:r>
                <a:rPr lang="en-US" dirty="0" smtClean="0"/>
                <a:t> </a:t>
              </a:r>
              <a:r>
                <a:rPr lang="en-US" dirty="0"/>
                <a:t>r</a:t>
              </a:r>
              <a:r>
                <a:rPr lang="en-US" dirty="0" smtClean="0"/>
                <a:t>hythms</a:t>
              </a:r>
              <a:r>
                <a:rPr lang="en-US" sz="1400" dirty="0" smtClean="0"/>
                <a:t>, Lisman &amp; Idiart, 1995</a:t>
              </a:r>
              <a:endParaRPr lang="en-US" sz="1400" dirty="0"/>
            </a:p>
          </p:txBody>
        </p:sp>
      </p:grpSp>
      <p:sp>
        <p:nvSpPr>
          <p:cNvPr id="477" name="Oval 476"/>
          <p:cNvSpPr/>
          <p:nvPr/>
        </p:nvSpPr>
        <p:spPr bwMode="auto">
          <a:xfrm>
            <a:off x="26287385" y="31576238"/>
            <a:ext cx="114512" cy="109338"/>
          </a:xfrm>
          <a:prstGeom prst="ellipse">
            <a:avLst/>
          </a:prstGeom>
          <a:solidFill>
            <a:srgbClr val="99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15235692" y="31422731"/>
            <a:ext cx="7573963" cy="646331"/>
          </a:xfrm>
          <a:prstGeom prst="rect">
            <a:avLst/>
          </a:prstGeom>
          <a:noFill/>
        </p:spPr>
        <p:txBody>
          <a:bodyPr wrap="square" rtlCol="0">
            <a:spAutoFit/>
          </a:bodyPr>
          <a:lstStyle/>
          <a:p>
            <a:r>
              <a:rPr lang="en-US" sz="1800" dirty="0" smtClean="0"/>
              <a:t> </a:t>
            </a:r>
            <a:r>
              <a:rPr lang="en-US" sz="1800" dirty="0" smtClean="0"/>
              <a:t>Diagram </a:t>
            </a:r>
            <a:r>
              <a:rPr lang="en-US" sz="1800" dirty="0" smtClean="0"/>
              <a:t>illustrates trans-cortical connectivity and emphasizes prefrontal </a:t>
            </a:r>
          </a:p>
          <a:p>
            <a:r>
              <a:rPr lang="en-US" sz="1800" dirty="0" smtClean="0"/>
              <a:t>cortex as a massive hub through which all manner of representations might bind.</a:t>
            </a:r>
            <a:endParaRPr lang="en-US" sz="1800" dirty="0"/>
          </a:p>
        </p:txBody>
      </p:sp>
      <p:sp>
        <p:nvSpPr>
          <p:cNvPr id="478" name="TextBox 477"/>
          <p:cNvSpPr txBox="1"/>
          <p:nvPr/>
        </p:nvSpPr>
        <p:spPr>
          <a:xfrm>
            <a:off x="4621294" y="28586797"/>
            <a:ext cx="7573963" cy="646331"/>
          </a:xfrm>
          <a:prstGeom prst="rect">
            <a:avLst/>
          </a:prstGeom>
          <a:noFill/>
        </p:spPr>
        <p:txBody>
          <a:bodyPr wrap="square" rtlCol="0">
            <a:spAutoFit/>
          </a:bodyPr>
          <a:lstStyle/>
          <a:p>
            <a:r>
              <a:rPr lang="en-US" sz="1800" dirty="0" smtClean="0"/>
              <a:t>Rilling showed, in humans, enhanced trans-cortical STS connectivity which might facilitate fully symbolic neuronal operations (SNOPs) aka Language.</a:t>
            </a:r>
            <a:endParaRPr lang="en-US" sz="1800" dirty="0"/>
          </a:p>
        </p:txBody>
      </p:sp>
      <p:sp>
        <p:nvSpPr>
          <p:cNvPr id="28" name="Down Arrow 27"/>
          <p:cNvSpPr/>
          <p:nvPr/>
        </p:nvSpPr>
        <p:spPr bwMode="auto">
          <a:xfrm rot="10800000">
            <a:off x="11908616" y="22618601"/>
            <a:ext cx="106994" cy="295784"/>
          </a:xfrm>
          <a:prstGeom prst="downArrow">
            <a:avLst/>
          </a:prstGeom>
          <a:solidFill>
            <a:srgbClr val="00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480" name="TextBox 479"/>
          <p:cNvSpPr txBox="1"/>
          <p:nvPr/>
        </p:nvSpPr>
        <p:spPr>
          <a:xfrm>
            <a:off x="1412700" y="18578308"/>
            <a:ext cx="8135943" cy="646331"/>
          </a:xfrm>
          <a:prstGeom prst="rect">
            <a:avLst/>
          </a:prstGeom>
          <a:noFill/>
        </p:spPr>
        <p:txBody>
          <a:bodyPr wrap="square" rtlCol="0">
            <a:spAutoFit/>
          </a:bodyPr>
          <a:lstStyle/>
          <a:p>
            <a:r>
              <a:rPr lang="en-US" sz="1800" dirty="0" smtClean="0"/>
              <a:t>   Bound items in DMRs relate to diverse, trans-cortical representations involving</a:t>
            </a:r>
          </a:p>
          <a:p>
            <a:r>
              <a:rPr lang="en-US" sz="1800" dirty="0" smtClean="0"/>
              <a:t>many parts of neocortex.  Hippocampus might sequence epochs via </a:t>
            </a:r>
            <a:r>
              <a:rPr lang="el-GR" sz="1800" dirty="0" smtClean="0"/>
              <a:t>γ</a:t>
            </a:r>
            <a:r>
              <a:rPr lang="en-US" sz="1800" dirty="0" smtClean="0"/>
              <a:t> on </a:t>
            </a:r>
            <a:r>
              <a:rPr lang="el-GR" sz="1800" dirty="0" smtClean="0"/>
              <a:t>Φ</a:t>
            </a:r>
            <a:r>
              <a:rPr lang="en-US" sz="1800" dirty="0" smtClean="0"/>
              <a:t> rhythms.</a:t>
            </a:r>
            <a:endParaRPr lang="en-US" sz="1800" dirty="0"/>
          </a:p>
        </p:txBody>
      </p:sp>
      <p:sp>
        <p:nvSpPr>
          <p:cNvPr id="141" name="TextBox 140"/>
          <p:cNvSpPr txBox="1"/>
          <p:nvPr/>
        </p:nvSpPr>
        <p:spPr>
          <a:xfrm>
            <a:off x="34746809" y="26024377"/>
            <a:ext cx="8583440" cy="323165"/>
          </a:xfrm>
          <a:prstGeom prst="rect">
            <a:avLst/>
          </a:prstGeom>
          <a:noFill/>
        </p:spPr>
        <p:txBody>
          <a:bodyPr wrap="none" rtlCol="0">
            <a:spAutoFit/>
          </a:bodyPr>
          <a:lstStyle/>
          <a:p>
            <a:r>
              <a:rPr lang="en-US" sz="1500" b="1" dirty="0" smtClean="0"/>
              <a:t>Consc. Epochs </a:t>
            </a:r>
            <a:r>
              <a:rPr lang="en-US" sz="1500" dirty="0" smtClean="0"/>
              <a:t>see VanRullen &amp; Koch (2003); </a:t>
            </a:r>
            <a:r>
              <a:rPr lang="en-US" sz="1500" b="1" dirty="0" smtClean="0"/>
              <a:t>Alpha/Gamma</a:t>
            </a:r>
            <a:r>
              <a:rPr lang="en-US" sz="1500" dirty="0" smtClean="0"/>
              <a:t> see Ward (2003) in Trends in Cogn. Sciences</a:t>
            </a:r>
            <a:endParaRPr lang="en-US" sz="1500" dirty="0"/>
          </a:p>
        </p:txBody>
      </p:sp>
      <p:sp>
        <p:nvSpPr>
          <p:cNvPr id="11" name="TextBox 10"/>
          <p:cNvSpPr txBox="1"/>
          <p:nvPr/>
        </p:nvSpPr>
        <p:spPr>
          <a:xfrm>
            <a:off x="7137062" y="14085464"/>
            <a:ext cx="2179892" cy="338554"/>
          </a:xfrm>
          <a:prstGeom prst="rect">
            <a:avLst/>
          </a:prstGeom>
          <a:noFill/>
        </p:spPr>
        <p:txBody>
          <a:bodyPr wrap="none" rtlCol="0">
            <a:spAutoFit/>
          </a:bodyPr>
          <a:lstStyle/>
          <a:p>
            <a:r>
              <a:rPr lang="en-US" dirty="0" smtClean="0"/>
              <a:t>Ganz &amp; O’Malley, 2012</a:t>
            </a:r>
            <a:endParaRPr lang="en-US" dirty="0"/>
          </a:p>
        </p:txBody>
      </p:sp>
      <p:sp>
        <p:nvSpPr>
          <p:cNvPr id="29" name="TextBox 28"/>
          <p:cNvSpPr txBox="1"/>
          <p:nvPr/>
        </p:nvSpPr>
        <p:spPr>
          <a:xfrm>
            <a:off x="20084742" y="32030962"/>
            <a:ext cx="2672526" cy="338554"/>
          </a:xfrm>
          <a:prstGeom prst="rect">
            <a:avLst/>
          </a:prstGeom>
          <a:noFill/>
        </p:spPr>
        <p:txBody>
          <a:bodyPr wrap="none" rtlCol="0">
            <a:spAutoFit/>
          </a:bodyPr>
          <a:lstStyle/>
          <a:p>
            <a:r>
              <a:rPr lang="en-US" dirty="0" smtClean="0"/>
              <a:t>See Quian Quiroga et al. 2005</a:t>
            </a:r>
            <a:endParaRPr lang="en-US" dirty="0"/>
          </a:p>
        </p:txBody>
      </p:sp>
      <p:grpSp>
        <p:nvGrpSpPr>
          <p:cNvPr id="34" name="Group 33"/>
          <p:cNvGrpSpPr/>
          <p:nvPr/>
        </p:nvGrpSpPr>
        <p:grpSpPr>
          <a:xfrm>
            <a:off x="38039709" y="27991679"/>
            <a:ext cx="5543199" cy="4684533"/>
            <a:chOff x="37986544" y="27810918"/>
            <a:chExt cx="5543199" cy="4684533"/>
          </a:xfrm>
        </p:grpSpPr>
        <p:sp>
          <p:nvSpPr>
            <p:cNvPr id="32" name="Rectangle 31"/>
            <p:cNvSpPr/>
            <p:nvPr/>
          </p:nvSpPr>
          <p:spPr bwMode="auto">
            <a:xfrm>
              <a:off x="37986544" y="27810918"/>
              <a:ext cx="5543199" cy="4684533"/>
            </a:xfrm>
            <a:prstGeom prst="rect">
              <a:avLst/>
            </a:prstGeom>
            <a:solidFill>
              <a:schemeClr val="accent6">
                <a:lumMod val="50000"/>
              </a:schemeClr>
            </a:solidFill>
            <a:ln w="28575" cap="flat" cmpd="sng" algn="ctr">
              <a:solidFill>
                <a:srgbClr val="00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50925"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pic>
          <p:nvPicPr>
            <p:cNvPr id="31"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3188" t="21254" r="4327" b="10417"/>
            <a:stretch/>
          </p:blipFill>
          <p:spPr bwMode="auto">
            <a:xfrm>
              <a:off x="38054866" y="27863400"/>
              <a:ext cx="5399791" cy="221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2881" t="18904" r="3688" b="10302"/>
            <a:stretch/>
          </p:blipFill>
          <p:spPr bwMode="auto">
            <a:xfrm>
              <a:off x="38050343" y="30078340"/>
              <a:ext cx="5404314" cy="236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bwMode="auto">
          <a:xfrm>
            <a:off x="42659762" y="27870999"/>
            <a:ext cx="1062037" cy="487362"/>
          </a:xfrm>
          <a:prstGeom prst="rect">
            <a:avLst/>
          </a:prstGeom>
          <a:solidFill>
            <a:schemeClr val="bg1"/>
          </a:solidFill>
          <a:ln w="19050">
            <a:solidFill>
              <a:schemeClr val="accent6">
                <a:lumMod val="75000"/>
              </a:schemeClr>
            </a:solidFill>
          </a:ln>
        </p:spPr>
        <p:txBody>
          <a:bodyPr wrap="none">
            <a:spAutoFit/>
          </a:bodyPr>
          <a:lstStyle/>
          <a:p>
            <a:pPr>
              <a:lnSpc>
                <a:spcPct val="80000"/>
              </a:lnSpc>
              <a:defRPr/>
            </a:pPr>
            <a:r>
              <a:rPr lang="en-US" b="1" dirty="0">
                <a:solidFill>
                  <a:schemeClr val="accent6">
                    <a:lumMod val="50000"/>
                  </a:schemeClr>
                </a:solidFill>
              </a:rPr>
              <a:t>Suggested</a:t>
            </a:r>
          </a:p>
          <a:p>
            <a:pPr algn="ctr">
              <a:lnSpc>
                <a:spcPct val="80000"/>
              </a:lnSpc>
              <a:defRPr/>
            </a:pPr>
            <a:r>
              <a:rPr lang="en-US" b="1" dirty="0">
                <a:solidFill>
                  <a:schemeClr val="accent6">
                    <a:lumMod val="50000"/>
                  </a:schemeClr>
                </a:solidFill>
              </a:rPr>
              <a:t>Readings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50925"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50925"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26366</TotalTime>
  <Words>1097</Words>
  <Application>Microsoft Office PowerPoint</Application>
  <PresentationFormat>Custom</PresentationFormat>
  <Paragraphs>142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Nagarajan Sankrithi</dc:creator>
  <cp:lastModifiedBy>Cogscape</cp:lastModifiedBy>
  <cp:revision>449</cp:revision>
  <cp:lastPrinted>2015-02-21T15:39:20Z</cp:lastPrinted>
  <dcterms:created xsi:type="dcterms:W3CDTF">2000-10-30T00:39:38Z</dcterms:created>
  <dcterms:modified xsi:type="dcterms:W3CDTF">2015-02-21T16:18:01Z</dcterms:modified>
</cp:coreProperties>
</file>